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6" d="100"/>
          <a:sy n="86" d="100"/>
        </p:scale>
        <p:origin x="-1494"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D5B7BD-798D-4FD4-8E40-552668A4BC88}" type="datetimeFigureOut">
              <a:rPr lang="fr-FR" smtClean="0"/>
              <a:pPr/>
              <a:t>08/06/2022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A6FEFF-7781-4B29-B3E6-E4C928380837}"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re 28"/>
          <p:cNvSpPr>
            <a:spLocks noGrp="1"/>
          </p:cNvSpPr>
          <p:nvPr>
            <p:ph type="ctrTitle"/>
          </p:nvPr>
        </p:nvSpPr>
        <p:spPr>
          <a:xfrm>
            <a:off x="381000" y="4853411"/>
            <a:ext cx="8458200" cy="1222375"/>
          </a:xfrm>
        </p:spPr>
        <p:txBody>
          <a:bodyPr anchor="t"/>
          <a:lstStyle/>
          <a:p>
            <a:r>
              <a:rPr kumimoji="0" lang="fr-FR" smtClean="0"/>
              <a:t>Cliquez pour modifier le style du titre</a:t>
            </a:r>
            <a:endParaRPr kumimoji="0" lang="en-US"/>
          </a:p>
        </p:txBody>
      </p:sp>
      <p:sp>
        <p:nvSpPr>
          <p:cNvPr id="9" name="Sous-titr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16" name="Espace réservé de la date 15"/>
          <p:cNvSpPr>
            <a:spLocks noGrp="1"/>
          </p:cNvSpPr>
          <p:nvPr>
            <p:ph type="dt" sz="half" idx="10"/>
          </p:nvPr>
        </p:nvSpPr>
        <p:spPr/>
        <p:txBody>
          <a:bodyPr/>
          <a:lstStyle/>
          <a:p>
            <a:fld id="{AA309A6D-C09C-4548-B29A-6CF363A7E532}" type="datetimeFigureOut">
              <a:rPr lang="fr-FR" smtClean="0"/>
              <a:pPr/>
              <a:t>08/06/2022</a:t>
            </a:fld>
            <a:endParaRPr lang="fr-BE"/>
          </a:p>
        </p:txBody>
      </p:sp>
      <p:sp>
        <p:nvSpPr>
          <p:cNvPr id="2" name="Espace réservé du pied de page 1"/>
          <p:cNvSpPr>
            <a:spLocks noGrp="1"/>
          </p:cNvSpPr>
          <p:nvPr>
            <p:ph type="ftr" sz="quarter" idx="11"/>
          </p:nvPr>
        </p:nvSpPr>
        <p:spPr/>
        <p:txBody>
          <a:bodyPr/>
          <a:lstStyle/>
          <a:p>
            <a:endParaRPr lang="fr-BE"/>
          </a:p>
        </p:txBody>
      </p:sp>
      <p:sp>
        <p:nvSpPr>
          <p:cNvPr id="15" name="Espace réservé du numéro de diapositive 14"/>
          <p:cNvSpPr>
            <a:spLocks noGrp="1"/>
          </p:cNvSpPr>
          <p:nvPr>
            <p:ph type="sldNum" sz="quarter" idx="12"/>
          </p:nvPr>
        </p:nvSpPr>
        <p:spPr>
          <a:xfrm>
            <a:off x="8229600" y="6473952"/>
            <a:ext cx="758952" cy="246888"/>
          </a:xfrm>
        </p:spPr>
        <p:txBody>
          <a:bodyPr/>
          <a:lstStyle/>
          <a:p>
            <a:fld id="{CF4668DC-857F-487D-BFFA-8C0CA5037977}" type="slidenum">
              <a:rPr lang="fr-BE" smtClean="0"/>
              <a:pPr/>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pPr/>
              <a:t>08/06/2022</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58000" y="549276"/>
            <a:ext cx="18288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549276"/>
            <a:ext cx="62484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pPr/>
              <a:t>08/06/2022</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2" name="Titre 21"/>
          <p:cNvSpPr>
            <a:spLocks noGrp="1"/>
          </p:cNvSpPr>
          <p:nvPr>
            <p:ph type="title"/>
          </p:nvPr>
        </p:nvSpPr>
        <p:spPr/>
        <p:txBody>
          <a:bodyPr/>
          <a:lstStyle/>
          <a:p>
            <a:r>
              <a:rPr kumimoji="0" lang="fr-FR" smtClean="0"/>
              <a:t>Cliquez pour modifier le style du titre</a:t>
            </a:r>
            <a:endParaRPr kumimoji="0" lang="en-US"/>
          </a:p>
        </p:txBody>
      </p:sp>
      <p:sp>
        <p:nvSpPr>
          <p:cNvPr id="27" name="Espace réservé du contenu 26"/>
          <p:cNvSpPr>
            <a:spLocks noGrp="1"/>
          </p:cNvSpPr>
          <p:nvPr>
            <p:ph idx="1"/>
          </p:nvPr>
        </p:nvSpPr>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5" name="Espace réservé de la date 24"/>
          <p:cNvSpPr>
            <a:spLocks noGrp="1"/>
          </p:cNvSpPr>
          <p:nvPr>
            <p:ph type="dt" sz="half" idx="10"/>
          </p:nvPr>
        </p:nvSpPr>
        <p:spPr/>
        <p:txBody>
          <a:bodyPr/>
          <a:lstStyle/>
          <a:p>
            <a:fld id="{AA309A6D-C09C-4548-B29A-6CF363A7E532}" type="datetimeFigureOut">
              <a:rPr lang="fr-FR" smtClean="0"/>
              <a:pPr/>
              <a:t>08/06/2022</a:t>
            </a:fld>
            <a:endParaRPr lang="fr-BE"/>
          </a:p>
        </p:txBody>
      </p:sp>
      <p:sp>
        <p:nvSpPr>
          <p:cNvPr id="19" name="Espace réservé du pied de page 18"/>
          <p:cNvSpPr>
            <a:spLocks noGrp="1"/>
          </p:cNvSpPr>
          <p:nvPr>
            <p:ph type="ftr" sz="quarter" idx="11"/>
          </p:nvPr>
        </p:nvSpPr>
        <p:spPr>
          <a:xfrm>
            <a:off x="3581400" y="76200"/>
            <a:ext cx="2895600" cy="288925"/>
          </a:xfrm>
        </p:spPr>
        <p:txBody>
          <a:bodyPr/>
          <a:lstStyle/>
          <a:p>
            <a:endParaRPr lang="fr-BE"/>
          </a:p>
        </p:txBody>
      </p:sp>
      <p:sp>
        <p:nvSpPr>
          <p:cNvPr id="16" name="Espace réservé du numéro de diapositive 15"/>
          <p:cNvSpPr>
            <a:spLocks noGrp="1"/>
          </p:cNvSpPr>
          <p:nvPr>
            <p:ph type="sldNum" sz="quarter" idx="12"/>
          </p:nvPr>
        </p:nvSpPr>
        <p:spPr>
          <a:xfrm>
            <a:off x="8229600" y="6473952"/>
            <a:ext cx="758952" cy="246888"/>
          </a:xfrm>
        </p:spPr>
        <p:txBody>
          <a:bodyPr/>
          <a:lstStyle/>
          <a:p>
            <a:fld id="{CF4668DC-857F-487D-BFFA-8C0CA5037977}" type="slidenum">
              <a:rPr lang="fr-BE" smtClean="0"/>
              <a:pPr/>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3">
        <a:schemeClr val="bg2"/>
      </p:bgRef>
    </p:bg>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texte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19" name="Espace réservé de la date 18"/>
          <p:cNvSpPr>
            <a:spLocks noGrp="1"/>
          </p:cNvSpPr>
          <p:nvPr>
            <p:ph type="dt" sz="half" idx="10"/>
          </p:nvPr>
        </p:nvSpPr>
        <p:spPr/>
        <p:txBody>
          <a:bodyPr/>
          <a:lstStyle/>
          <a:p>
            <a:fld id="{AA309A6D-C09C-4548-B29A-6CF363A7E532}" type="datetimeFigureOut">
              <a:rPr lang="fr-FR" smtClean="0"/>
              <a:pPr/>
              <a:t>08/06/2022</a:t>
            </a:fld>
            <a:endParaRPr lang="fr-BE"/>
          </a:p>
        </p:txBody>
      </p:sp>
      <p:sp>
        <p:nvSpPr>
          <p:cNvPr id="11" name="Espace réservé du pied de page 10"/>
          <p:cNvSpPr>
            <a:spLocks noGrp="1"/>
          </p:cNvSpPr>
          <p:nvPr>
            <p:ph type="ftr" sz="quarter" idx="11"/>
          </p:nvPr>
        </p:nvSpPr>
        <p:spPr/>
        <p:txBody>
          <a:bodyPr/>
          <a:lstStyle/>
          <a:p>
            <a:endParaRPr lang="fr-BE"/>
          </a:p>
        </p:txBody>
      </p:sp>
      <p:sp>
        <p:nvSpPr>
          <p:cNvPr id="16" name="Espace réservé du numéro de diapositive 15"/>
          <p:cNvSpPr>
            <a:spLocks noGrp="1"/>
          </p:cNvSpPr>
          <p:nvPr>
            <p:ph type="sldNum" sz="quarter" idx="12"/>
          </p:nvPr>
        </p:nvSpPr>
        <p:spPr/>
        <p:txBody>
          <a:bodyPr/>
          <a:lstStyle/>
          <a:p>
            <a:fld id="{CF4668DC-857F-487D-BFFA-8C0CA5037977}" type="slidenum">
              <a:rPr lang="fr-BE" smtClean="0"/>
              <a:pPr/>
              <a:t>‹N°›</a:t>
            </a:fld>
            <a:endParaRPr lang="fr-BE"/>
          </a:p>
        </p:txBody>
      </p:sp>
      <p:sp>
        <p:nvSpPr>
          <p:cNvPr id="8" name="Titre 7"/>
          <p:cNvSpPr>
            <a:spLocks noGrp="1"/>
          </p:cNvSpPr>
          <p:nvPr>
            <p:ph type="title"/>
          </p:nvPr>
        </p:nvSpPr>
        <p:spPr>
          <a:xfrm>
            <a:off x="180475" y="2947085"/>
            <a:ext cx="8686800" cy="1184825"/>
          </a:xfrm>
        </p:spPr>
        <p:txBody>
          <a:bodyPr rtlCol="0" anchor="t"/>
          <a:lstStyle>
            <a:lvl1pPr algn="r">
              <a:defRPr/>
            </a:lvl1pPr>
          </a:lstStyle>
          <a:p>
            <a:r>
              <a:rPr kumimoji="0" lang="fr-FR" smtClean="0"/>
              <a:t>Cliquez pour modifier le style du titre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0" name="Titre 19"/>
          <p:cNvSpPr>
            <a:spLocks noGrp="1"/>
          </p:cNvSpPr>
          <p:nvPr>
            <p:ph type="title"/>
          </p:nvPr>
        </p:nvSpPr>
        <p:spPr>
          <a:xfrm>
            <a:off x="301752" y="457200"/>
            <a:ext cx="8686800" cy="841248"/>
          </a:xfrm>
        </p:spPr>
        <p:txBody>
          <a:bodyPr/>
          <a:lstStyle/>
          <a:p>
            <a:r>
              <a:rPr kumimoji="0" lang="fr-FR" smtClean="0"/>
              <a:t>Cliquez pour modifier le style du titre</a:t>
            </a:r>
            <a:endParaRPr kumimoji="0" lang="en-US"/>
          </a:p>
        </p:txBody>
      </p:sp>
      <p:sp>
        <p:nvSpPr>
          <p:cNvPr id="14" name="Espace réservé du contenu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0"/>
          </p:nvPr>
        </p:nvSpPr>
        <p:spPr/>
        <p:txBody>
          <a:bodyPr/>
          <a:lstStyle/>
          <a:p>
            <a:fld id="{AA309A6D-C09C-4548-B29A-6CF363A7E532}" type="datetimeFigureOut">
              <a:rPr lang="fr-FR" smtClean="0"/>
              <a:pPr/>
              <a:t>08/06/2022</a:t>
            </a:fld>
            <a:endParaRPr lang="fr-BE"/>
          </a:p>
        </p:txBody>
      </p:sp>
      <p:sp>
        <p:nvSpPr>
          <p:cNvPr id="10" name="Espace réservé du pied de page 9"/>
          <p:cNvSpPr>
            <a:spLocks noGrp="1"/>
          </p:cNvSpPr>
          <p:nvPr>
            <p:ph type="ftr" sz="quarter" idx="11"/>
          </p:nvPr>
        </p:nvSpPr>
        <p:spPr/>
        <p:txBody>
          <a:bodyPr/>
          <a:lstStyle/>
          <a:p>
            <a:endParaRPr lang="fr-BE"/>
          </a:p>
        </p:txBody>
      </p:sp>
      <p:sp>
        <p:nvSpPr>
          <p:cNvPr id="31" name="Espace réservé du numéro de diapositive 30"/>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9" name="Titre 28"/>
          <p:cNvSpPr>
            <a:spLocks noGrp="1"/>
          </p:cNvSpPr>
          <p:nvPr>
            <p:ph type="title"/>
          </p:nvPr>
        </p:nvSpPr>
        <p:spPr>
          <a:xfrm>
            <a:off x="304800" y="5410200"/>
            <a:ext cx="8610600" cy="882650"/>
          </a:xfrm>
        </p:spPr>
        <p:txBody>
          <a:bodyPr anchor="ctr"/>
          <a:lstStyle>
            <a:lvl1pPr>
              <a:defRPr/>
            </a:lvl1p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25" name="Espace réservé du texte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contenu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8" name="Espace réservé du contenu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0" name="Espace réservé de la date 9"/>
          <p:cNvSpPr>
            <a:spLocks noGrp="1"/>
          </p:cNvSpPr>
          <p:nvPr>
            <p:ph type="dt" sz="half" idx="10"/>
          </p:nvPr>
        </p:nvSpPr>
        <p:spPr/>
        <p:txBody>
          <a:bodyPr/>
          <a:lstStyle/>
          <a:p>
            <a:fld id="{AA309A6D-C09C-4548-B29A-6CF363A7E532}" type="datetimeFigureOut">
              <a:rPr lang="fr-FR" smtClean="0"/>
              <a:pPr/>
              <a:t>08/06/2022</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a:xfrm>
            <a:off x="8229600" y="6477000"/>
            <a:ext cx="762000" cy="246888"/>
          </a:xfrm>
        </p:spPr>
        <p:txBody>
          <a:bodyPr/>
          <a:lstStyle/>
          <a:p>
            <a:fld id="{CF4668DC-857F-487D-BFFA-8C0CA5037977}" type="slidenum">
              <a:rPr lang="fr-BE" smtClean="0"/>
              <a:pPr/>
              <a:t>‹N°›</a:t>
            </a:fld>
            <a:endParaRPr lang="fr-BE"/>
          </a:p>
        </p:txBody>
      </p:sp>
      <p:sp>
        <p:nvSpPr>
          <p:cNvPr id="11" name="Connecteur droit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30" name="Titre 29"/>
          <p:cNvSpPr>
            <a:spLocks noGrp="1"/>
          </p:cNvSpPr>
          <p:nvPr>
            <p:ph type="title"/>
          </p:nvPr>
        </p:nvSpPr>
        <p:spPr>
          <a:xfrm>
            <a:off x="301752" y="457200"/>
            <a:ext cx="8686800" cy="841248"/>
          </a:xfrm>
        </p:spPr>
        <p:txBody>
          <a:bodyPr/>
          <a:lstStyle/>
          <a:p>
            <a:r>
              <a:rPr kumimoji="0" lang="fr-FR" smtClean="0"/>
              <a:t>Cliquez pour modifier le style du titre</a:t>
            </a:r>
            <a:endParaRPr kumimoji="0" lang="en-US"/>
          </a:p>
        </p:txBody>
      </p:sp>
      <p:sp>
        <p:nvSpPr>
          <p:cNvPr id="12" name="Espace réservé de la date 11"/>
          <p:cNvSpPr>
            <a:spLocks noGrp="1"/>
          </p:cNvSpPr>
          <p:nvPr>
            <p:ph type="dt" sz="half" idx="10"/>
          </p:nvPr>
        </p:nvSpPr>
        <p:spPr/>
        <p:txBody>
          <a:bodyPr/>
          <a:lstStyle/>
          <a:p>
            <a:fld id="{AA309A6D-C09C-4548-B29A-6CF363A7E532}" type="datetimeFigureOut">
              <a:rPr lang="fr-FR" smtClean="0"/>
              <a:pPr/>
              <a:t>08/06/2022</a:t>
            </a:fld>
            <a:endParaRPr lang="fr-BE"/>
          </a:p>
        </p:txBody>
      </p:sp>
      <p:sp>
        <p:nvSpPr>
          <p:cNvPr id="21" name="Espace réservé du pied de page 20"/>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AA309A6D-C09C-4548-B29A-6CF363A7E532}" type="datetimeFigureOut">
              <a:rPr lang="fr-FR" smtClean="0"/>
              <a:pPr/>
              <a:t>08/06/2022</a:t>
            </a:fld>
            <a:endParaRPr lang="fr-BE"/>
          </a:p>
        </p:txBody>
      </p:sp>
      <p:sp>
        <p:nvSpPr>
          <p:cNvPr id="24" name="Espace réservé du pied de page 23"/>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Connecteur droit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re 11"/>
          <p:cNvSpPr>
            <a:spLocks noGrp="1"/>
          </p:cNvSpPr>
          <p:nvPr>
            <p:ph type="title"/>
          </p:nvPr>
        </p:nvSpPr>
        <p:spPr>
          <a:xfrm>
            <a:off x="457200" y="5486400"/>
            <a:ext cx="8458200" cy="520700"/>
          </a:xfrm>
        </p:spPr>
        <p:txBody>
          <a:bodyPr anchor="ctr"/>
          <a:lstStyle>
            <a:lvl1pPr algn="l">
              <a:buNone/>
              <a:defRPr sz="2000" b="1"/>
            </a:lvl1pPr>
          </a:lstStyle>
          <a:p>
            <a:r>
              <a:rPr kumimoji="0" lang="fr-FR" smtClean="0"/>
              <a:t>Cliquez pour modifier le style du titre</a:t>
            </a:r>
            <a:endParaRPr kumimoji="0" lang="en-US"/>
          </a:p>
        </p:txBody>
      </p:sp>
      <p:sp>
        <p:nvSpPr>
          <p:cNvPr id="26" name="Espace réservé du texte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14" name="Espace réservé du contenu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5" name="Espace réservé de la date 24"/>
          <p:cNvSpPr>
            <a:spLocks noGrp="1"/>
          </p:cNvSpPr>
          <p:nvPr>
            <p:ph type="dt" sz="half" idx="10"/>
          </p:nvPr>
        </p:nvSpPr>
        <p:spPr/>
        <p:txBody>
          <a:bodyPr/>
          <a:lstStyle/>
          <a:p>
            <a:fld id="{AA309A6D-C09C-4548-B29A-6CF363A7E532}" type="datetimeFigureOut">
              <a:rPr lang="fr-FR" smtClean="0"/>
              <a:pPr/>
              <a:t>08/06/2022</a:t>
            </a:fld>
            <a:endParaRPr lang="fr-BE"/>
          </a:p>
        </p:txBody>
      </p:sp>
      <p:sp>
        <p:nvSpPr>
          <p:cNvPr id="29" name="Espace réservé du pied de page 28"/>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3" name="Espace réservé pour une image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fr-FR" smtClean="0"/>
              <a:t>Cliquez sur l'icône pour ajouter une image</a:t>
            </a:r>
            <a:endParaRPr kumimoji="0" lang="en-US" dirty="0"/>
          </a:p>
        </p:txBody>
      </p:sp>
      <p:sp>
        <p:nvSpPr>
          <p:cNvPr id="7" name="Espace réservé de la date 6"/>
          <p:cNvSpPr>
            <a:spLocks noGrp="1"/>
          </p:cNvSpPr>
          <p:nvPr>
            <p:ph type="dt" sz="half" idx="10"/>
          </p:nvPr>
        </p:nvSpPr>
        <p:spPr/>
        <p:txBody>
          <a:bodyPr/>
          <a:lstStyle/>
          <a:p>
            <a:fld id="{AA309A6D-C09C-4548-B29A-6CF363A7E532}" type="datetimeFigureOut">
              <a:rPr lang="fr-FR" smtClean="0"/>
              <a:pPr/>
              <a:t>08/06/2022</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31" name="Espace réservé du numéro de diapositive 30"/>
          <p:cNvSpPr>
            <a:spLocks noGrp="1"/>
          </p:cNvSpPr>
          <p:nvPr>
            <p:ph type="sldNum" sz="quarter" idx="12"/>
          </p:nvPr>
        </p:nvSpPr>
        <p:spPr/>
        <p:txBody>
          <a:bodyPr/>
          <a:lstStyle/>
          <a:p>
            <a:fld id="{CF4668DC-857F-487D-BFFA-8C0CA5037977}" type="slidenum">
              <a:rPr lang="fr-BE" smtClean="0"/>
              <a:pPr/>
              <a:t>‹N°›</a:t>
            </a:fld>
            <a:endParaRPr lang="fr-BE"/>
          </a:p>
        </p:txBody>
      </p:sp>
      <p:sp>
        <p:nvSpPr>
          <p:cNvPr id="17" name="Titre 16"/>
          <p:cNvSpPr>
            <a:spLocks noGrp="1"/>
          </p:cNvSpPr>
          <p:nvPr>
            <p:ph type="title"/>
          </p:nvPr>
        </p:nvSpPr>
        <p:spPr>
          <a:xfrm>
            <a:off x="381000" y="4993760"/>
            <a:ext cx="5867400" cy="522288"/>
          </a:xfrm>
        </p:spPr>
        <p:txBody>
          <a:bodyPr anchor="ctr"/>
          <a:lstStyle>
            <a:lvl1pPr algn="l">
              <a:buNone/>
              <a:defRPr sz="2000" b="1"/>
            </a:lvl1pPr>
          </a:lstStyle>
          <a:p>
            <a:r>
              <a:rPr kumimoji="0" lang="fr-FR" smtClean="0"/>
              <a:t>Cliquez pour modifier le style du titre</a:t>
            </a:r>
            <a:endParaRPr kumimoji="0" lang="en-US"/>
          </a:p>
        </p:txBody>
      </p:sp>
      <p:sp>
        <p:nvSpPr>
          <p:cNvPr id="26" name="Espace réservé du texte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Espace réservé du texte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1" name="Espace réservé de la date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AA309A6D-C09C-4548-B29A-6CF363A7E532}" type="datetimeFigureOut">
              <a:rPr lang="fr-FR" smtClean="0"/>
              <a:pPr/>
              <a:t>08/06/2022</a:t>
            </a:fld>
            <a:endParaRPr lang="fr-BE"/>
          </a:p>
        </p:txBody>
      </p:sp>
      <p:sp>
        <p:nvSpPr>
          <p:cNvPr id="28" name="Espace réservé du pied de page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fr-BE"/>
          </a:p>
        </p:txBody>
      </p:sp>
      <p:sp>
        <p:nvSpPr>
          <p:cNvPr id="5" name="Espace réservé du numéro de diapositive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CF4668DC-857F-487D-BFFA-8C0CA5037977}" type="slidenum">
              <a:rPr lang="fr-BE" smtClean="0"/>
              <a:pPr/>
              <a:t>‹N°›</a:t>
            </a:fld>
            <a:endParaRPr lang="fr-BE"/>
          </a:p>
        </p:txBody>
      </p:sp>
      <p:sp>
        <p:nvSpPr>
          <p:cNvPr id="10" name="Espace réservé du titre 9"/>
          <p:cNvSpPr>
            <a:spLocks noGrp="1"/>
          </p:cNvSpPr>
          <p:nvPr>
            <p:ph type="title"/>
          </p:nvPr>
        </p:nvSpPr>
        <p:spPr>
          <a:xfrm>
            <a:off x="304800" y="457200"/>
            <a:ext cx="8686800" cy="838200"/>
          </a:xfrm>
          <a:prstGeom prst="rect">
            <a:avLst/>
          </a:prstGeom>
        </p:spPr>
        <p:txBody>
          <a:bodyPr vert="horz" anchor="ctr">
            <a:normAutofit/>
          </a:bodyPr>
          <a:lstStyle/>
          <a:p>
            <a:r>
              <a:rPr kumimoji="0" lang="fr-FR" smtClean="0"/>
              <a:t>Cliquez pour modifier le style du titre</a:t>
            </a:r>
            <a:endParaRPr kumimoji="0" lang="en-US"/>
          </a:p>
        </p:txBody>
      </p:sp>
      <p:sp>
        <p:nvSpPr>
          <p:cNvPr id="9" name="Connecteur droit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Connecteur droit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2924944"/>
            <a:ext cx="8458200" cy="1222375"/>
          </a:xfrm>
        </p:spPr>
        <p:txBody>
          <a:bodyPr>
            <a:noAutofit/>
          </a:bodyPr>
          <a:lstStyle/>
          <a:p>
            <a:r>
              <a:rPr lang="fr-FR" sz="2000" dirty="0" smtClean="0"/>
              <a:t>Mémoire de DIPLÔME DE LICENCE EN SCIENCES DE L’INFORMATIQUE - LMD</a:t>
            </a:r>
            <a:r>
              <a:rPr lang="fr-FR" sz="2400" dirty="0" smtClean="0">
                <a:solidFill>
                  <a:schemeClr val="bg1"/>
                </a:solidFill>
                <a:latin typeface="Times New Roman" pitchFamily="18" charset="0"/>
                <a:cs typeface="Times New Roman" pitchFamily="18" charset="0"/>
              </a:rPr>
              <a:t>: </a:t>
            </a:r>
            <a:br>
              <a:rPr lang="fr-FR" sz="2400" dirty="0" smtClean="0">
                <a:solidFill>
                  <a:schemeClr val="bg1"/>
                </a:solidFill>
                <a:latin typeface="Times New Roman" pitchFamily="18" charset="0"/>
                <a:cs typeface="Times New Roman" pitchFamily="18" charset="0"/>
              </a:rPr>
            </a:br>
            <a:r>
              <a:rPr lang="fr-FR" sz="2400" dirty="0" smtClean="0">
                <a:latin typeface="Times New Roman" pitchFamily="18" charset="0"/>
                <a:cs typeface="Times New Roman" pitchFamily="18" charset="0"/>
              </a:rPr>
              <a:t/>
            </a:r>
            <a:br>
              <a:rPr lang="fr-FR" sz="2400" dirty="0" smtClean="0">
                <a:latin typeface="Times New Roman" pitchFamily="18" charset="0"/>
                <a:cs typeface="Times New Roman" pitchFamily="18" charset="0"/>
              </a:rPr>
            </a:br>
            <a:r>
              <a:rPr lang="fr-FR" sz="2000" i="1" dirty="0" smtClean="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latin typeface="Batang" pitchFamily="18" charset="-127"/>
                <a:ea typeface="Batang" pitchFamily="18" charset="-127"/>
                <a:cs typeface="Times New Roman" pitchFamily="18" charset="0"/>
              </a:rPr>
              <a:t>Conception Reconnaissance et interprétation automatique des signes par CNN/MEDIAPIPE-HOLISTC..</a:t>
            </a:r>
            <a:endParaRPr lang="fr-FR" sz="2000" dirty="0">
              <a:solidFill>
                <a:srgbClr val="FF0000"/>
              </a:solidFill>
            </a:endParaRPr>
          </a:p>
        </p:txBody>
      </p:sp>
      <p:sp>
        <p:nvSpPr>
          <p:cNvPr id="3" name="Sous-titre 2"/>
          <p:cNvSpPr>
            <a:spLocks noGrp="1"/>
          </p:cNvSpPr>
          <p:nvPr>
            <p:ph type="subTitle" idx="1"/>
          </p:nvPr>
        </p:nvSpPr>
        <p:spPr>
          <a:xfrm>
            <a:off x="395536" y="2204864"/>
            <a:ext cx="8458200" cy="914400"/>
          </a:xfrm>
        </p:spPr>
        <p:txBody>
          <a:bodyPr/>
          <a:lstStyle/>
          <a:p>
            <a:r>
              <a:rPr lang="fr-FR" b="1" dirty="0" smtClean="0">
                <a:solidFill>
                  <a:srgbClr val="FF9800"/>
                </a:solidFill>
                <a:latin typeface="Times New Roman" pitchFamily="18" charset="0"/>
                <a:ea typeface="Roboto Condensed" panose="020B0604020202020204" charset="0"/>
                <a:cs typeface="Times New Roman" pitchFamily="18" charset="0"/>
              </a:rPr>
              <a:t>Présentée par : </a:t>
            </a:r>
            <a:r>
              <a:rPr lang="fr-FR" b="1" dirty="0" err="1" smtClean="0">
                <a:solidFill>
                  <a:srgbClr val="FF9800"/>
                </a:solidFill>
                <a:latin typeface="Times New Roman" pitchFamily="18" charset="0"/>
                <a:ea typeface="Roboto Condensed" panose="020B0604020202020204" charset="0"/>
                <a:cs typeface="Times New Roman" pitchFamily="18" charset="0"/>
              </a:rPr>
              <a:t>Akchi</a:t>
            </a:r>
            <a:r>
              <a:rPr lang="fr-FR" b="1" dirty="0" smtClean="0">
                <a:solidFill>
                  <a:srgbClr val="FF9800"/>
                </a:solidFill>
                <a:latin typeface="Times New Roman" pitchFamily="18" charset="0"/>
                <a:ea typeface="Roboto Condensed" panose="020B0604020202020204" charset="0"/>
                <a:cs typeface="Times New Roman" pitchFamily="18" charset="0"/>
              </a:rPr>
              <a:t> </a:t>
            </a:r>
            <a:r>
              <a:rPr lang="fr-FR" b="1" dirty="0" err="1" smtClean="0">
                <a:solidFill>
                  <a:srgbClr val="FF9800"/>
                </a:solidFill>
                <a:latin typeface="Times New Roman" pitchFamily="18" charset="0"/>
                <a:ea typeface="Roboto Condensed" panose="020B0604020202020204" charset="0"/>
                <a:cs typeface="Times New Roman" pitchFamily="18" charset="0"/>
              </a:rPr>
              <a:t>Haythem</a:t>
            </a:r>
            <a:r>
              <a:rPr lang="fr-FR" b="1" dirty="0" smtClean="0">
                <a:solidFill>
                  <a:srgbClr val="FF9800"/>
                </a:solidFill>
                <a:latin typeface="Times New Roman" pitchFamily="18" charset="0"/>
                <a:ea typeface="Roboto Condensed" panose="020B0604020202020204" charset="0"/>
                <a:cs typeface="Times New Roman" pitchFamily="18" charset="0"/>
              </a:rPr>
              <a:t> Et </a:t>
            </a:r>
            <a:r>
              <a:rPr lang="fr-FR" b="1" dirty="0" err="1" smtClean="0">
                <a:solidFill>
                  <a:srgbClr val="FF9800"/>
                </a:solidFill>
                <a:latin typeface="Times New Roman" pitchFamily="18" charset="0"/>
                <a:ea typeface="Roboto Condensed" panose="020B0604020202020204" charset="0"/>
                <a:cs typeface="Times New Roman" pitchFamily="18" charset="0"/>
              </a:rPr>
              <a:t>Haffoudhi</a:t>
            </a:r>
            <a:r>
              <a:rPr lang="fr-FR" b="1" dirty="0" smtClean="0">
                <a:solidFill>
                  <a:srgbClr val="FF9800"/>
                </a:solidFill>
                <a:latin typeface="Times New Roman" pitchFamily="18" charset="0"/>
                <a:ea typeface="Roboto Condensed" panose="020B0604020202020204" charset="0"/>
                <a:cs typeface="Times New Roman" pitchFamily="18" charset="0"/>
              </a:rPr>
              <a:t> Ahmad</a:t>
            </a:r>
            <a:endParaRPr lang="fr-FR" b="1" dirty="0" smtClean="0">
              <a:latin typeface="Times New Roman" pitchFamily="18" charset="0"/>
              <a:ea typeface="Roboto Condensed" panose="020B0604020202020204" charset="0"/>
              <a:cs typeface="Times New Roman" pitchFamily="18" charset="0"/>
            </a:endParaRPr>
          </a:p>
          <a:p>
            <a:endParaRPr lang="fr-FR" dirty="0"/>
          </a:p>
        </p:txBody>
      </p:sp>
      <p:pic>
        <p:nvPicPr>
          <p:cNvPr id="4" name="Image 3"/>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188640"/>
            <a:ext cx="1603121" cy="1422400"/>
          </a:xfrm>
          <a:prstGeom prst="rect">
            <a:avLst/>
          </a:prstGeom>
          <a:noFill/>
          <a:ln>
            <a:noFill/>
          </a:ln>
        </p:spPr>
      </p:pic>
      <p:sp>
        <p:nvSpPr>
          <p:cNvPr id="5" name="Rectangle 4"/>
          <p:cNvSpPr/>
          <p:nvPr/>
        </p:nvSpPr>
        <p:spPr>
          <a:xfrm>
            <a:off x="2051720" y="620688"/>
            <a:ext cx="6154221" cy="400110"/>
          </a:xfrm>
          <a:prstGeom prst="rect">
            <a:avLst/>
          </a:prstGeom>
        </p:spPr>
        <p:txBody>
          <a:bodyPr wrap="square">
            <a:spAutoFit/>
          </a:bodyPr>
          <a:lstStyle/>
          <a:p>
            <a:pPr algn="ctr"/>
            <a:r>
              <a:rPr lang="fr-FR" sz="2000" b="1" i="1" dirty="0"/>
              <a:t>Faculté des Sciences de Gafsa</a:t>
            </a:r>
            <a:endParaRPr lang="fr-FR" sz="2000" i="1" dirty="0"/>
          </a:p>
        </p:txBody>
      </p:sp>
      <p:sp>
        <p:nvSpPr>
          <p:cNvPr id="6" name="TextBox 1">
            <a:extLst>
              <a:ext uri="{FF2B5EF4-FFF2-40B4-BE49-F238E27FC236}">
                <a16:creationId xmlns="" xmlns:a16="http://schemas.microsoft.com/office/drawing/2014/main" id="{1DCF390C-BBB4-4290-9AF5-CADAC1A4FD64}"/>
              </a:ext>
            </a:extLst>
          </p:cNvPr>
          <p:cNvSpPr txBox="1"/>
          <p:nvPr/>
        </p:nvSpPr>
        <p:spPr>
          <a:xfrm flipH="1">
            <a:off x="2843808" y="5877272"/>
            <a:ext cx="3578140" cy="338554"/>
          </a:xfrm>
          <a:prstGeom prst="rect">
            <a:avLst/>
          </a:prstGeom>
          <a:noFill/>
        </p:spPr>
        <p:txBody>
          <a:bodyPr wrap="square" rtlCol="0">
            <a:spAutoFit/>
          </a:bodyPr>
          <a:lstStyle/>
          <a:p>
            <a:r>
              <a:rPr lang="fr-FR" sz="1600" b="1" dirty="0">
                <a:solidFill>
                  <a:schemeClr val="tx1"/>
                </a:solidFill>
                <a:latin typeface="Times New Roman" pitchFamily="18" charset="0"/>
                <a:ea typeface="Roboto Condensed" panose="020B0604020202020204" charset="0"/>
                <a:cs typeface="Times New Roman" pitchFamily="18" charset="0"/>
              </a:rPr>
              <a:t>Année </a:t>
            </a:r>
            <a:r>
              <a:rPr lang="fr-FR" sz="1600" b="1" dirty="0" smtClean="0">
                <a:solidFill>
                  <a:schemeClr val="tx1"/>
                </a:solidFill>
                <a:latin typeface="Times New Roman" pitchFamily="18" charset="0"/>
                <a:ea typeface="Roboto Condensed" panose="020B0604020202020204" charset="0"/>
                <a:cs typeface="Times New Roman" pitchFamily="18" charset="0"/>
              </a:rPr>
              <a:t>universitaire:2021/2022</a:t>
            </a:r>
            <a:endParaRPr lang="fr-FR" sz="1100" b="1" dirty="0">
              <a:solidFill>
                <a:schemeClr val="tx1"/>
              </a:solidFill>
              <a:latin typeface="Times New Roman" pitchFamily="18" charset="0"/>
              <a:ea typeface="Roboto Condensed" panose="020B0604020202020204"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to="" calcmode="lin" valueType="num">
                                      <p:cBhvr>
                                        <p:cTn id="17" dur="1" fill="hold"/>
                                        <p:tgtEl>
                                          <p:spTgt spid="3">
                                            <p:txEl>
                                              <p:pRg st="0" end="0"/>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to="" calcmode="lin" valueType="num">
                                      <p:cBhvr>
                                        <p:cTn id="22" dur="1" fill="hold"/>
                                        <p:tgtEl>
                                          <p:spTgt spid="2"/>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to="" calcmode="lin" valueType="num">
                                      <p:cBhvr>
                                        <p:cTn id="27" dur="1" fill="hold"/>
                                        <p:tgtEl>
                                          <p:spTgt spid="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lvl="0" fontAlgn="base"/>
            <a:r>
              <a:rPr lang="fr-FR" dirty="0" smtClean="0"/>
              <a:t>Couche de convolution</a:t>
            </a:r>
            <a:endParaRPr lang="fr-FR" dirty="0"/>
          </a:p>
        </p:txBody>
      </p:sp>
      <p:sp>
        <p:nvSpPr>
          <p:cNvPr id="3" name="Espace réservé du contenu 2"/>
          <p:cNvSpPr>
            <a:spLocks noGrp="1"/>
          </p:cNvSpPr>
          <p:nvPr>
            <p:ph idx="1"/>
          </p:nvPr>
        </p:nvSpPr>
        <p:spPr/>
        <p:txBody>
          <a:bodyPr/>
          <a:lstStyle/>
          <a:p>
            <a:r>
              <a:rPr lang="fr-FR" dirty="0" smtClean="0"/>
              <a:t>Extraction des caractéristiques en appliquant des filtres de différent dimensions afin d’</a:t>
            </a:r>
            <a:r>
              <a:rPr lang="fr-FR" dirty="0" err="1" smtClean="0"/>
              <a:t>extracter</a:t>
            </a:r>
            <a:r>
              <a:rPr lang="fr-FR" dirty="0" smtClean="0"/>
              <a:t> le maximum des caractéristiques à partir des données </a:t>
            </a:r>
          </a:p>
          <a:p>
            <a:endParaRPr lang="fr-FR" dirty="0"/>
          </a:p>
        </p:txBody>
      </p:sp>
      <p:pic>
        <p:nvPicPr>
          <p:cNvPr id="4" name="Image 3" descr="convolution layers"/>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2843808" y="3645024"/>
            <a:ext cx="5753100" cy="28529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to="" calcmode="lin" valueType="num">
                                      <p:cBhvr>
                                        <p:cTn id="1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couches polling </a:t>
            </a:r>
            <a:endParaRPr lang="fr-FR" dirty="0"/>
          </a:p>
        </p:txBody>
      </p:sp>
      <p:sp>
        <p:nvSpPr>
          <p:cNvPr id="3" name="Espace réservé du contenu 2"/>
          <p:cNvSpPr>
            <a:spLocks noGrp="1"/>
          </p:cNvSpPr>
          <p:nvPr>
            <p:ph idx="1"/>
          </p:nvPr>
        </p:nvSpPr>
        <p:spPr/>
        <p:txBody>
          <a:bodyPr/>
          <a:lstStyle/>
          <a:p>
            <a:r>
              <a:rPr lang="fr-FR" sz="2400" dirty="0" smtClean="0"/>
              <a:t>Cette méthode permette de prendre une large image et d’en réduire la taille tout en préservant les informations les plus importantes qu’elle contient, on peut trouver deux modèle de « polling »</a:t>
            </a:r>
          </a:p>
          <a:p>
            <a:r>
              <a:rPr lang="fr-FR" sz="2400" dirty="0" smtClean="0"/>
              <a:t>1 max </a:t>
            </a:r>
            <a:r>
              <a:rPr lang="fr-FR" sz="2400" dirty="0" err="1" smtClean="0"/>
              <a:t>pooling</a:t>
            </a:r>
            <a:r>
              <a:rPr lang="fr-FR" sz="2400" dirty="0" smtClean="0"/>
              <a:t> </a:t>
            </a:r>
          </a:p>
          <a:p>
            <a:r>
              <a:rPr lang="fr-FR" sz="2400" dirty="0" smtClean="0"/>
              <a:t>2 </a:t>
            </a:r>
            <a:r>
              <a:rPr lang="fr-FR" sz="2400" dirty="0" err="1" smtClean="0"/>
              <a:t>Average</a:t>
            </a:r>
            <a:r>
              <a:rPr lang="fr-FR" sz="2400" dirty="0" smtClean="0"/>
              <a:t> </a:t>
            </a:r>
            <a:r>
              <a:rPr lang="fr-FR" sz="2400" dirty="0" err="1" smtClean="0"/>
              <a:t>pooling</a:t>
            </a:r>
            <a:endParaRPr lang="fr-FR" sz="2400" dirty="0" smtClean="0"/>
          </a:p>
          <a:p>
            <a:endParaRPr lang="fr-FR" dirty="0"/>
          </a:p>
        </p:txBody>
      </p:sp>
      <p:pic>
        <p:nvPicPr>
          <p:cNvPr id="4" name="Image 3" descr="Types-of-pooling-used-in-CNN"/>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4716016" y="3717032"/>
            <a:ext cx="3384376" cy="23762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to="" calcmode="lin" valueType="num">
                                      <p:cBhvr>
                                        <p:cTn id="17" dur="1" fill="hold"/>
                                        <p:tgtEl>
                                          <p:spTgt spid="3">
                                            <p:txEl>
                                              <p:pRg st="1" end="1"/>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to="" calcmode="lin" valueType="num">
                                      <p:cBhvr>
                                        <p:cTn id="22" dur="1" fill="hold"/>
                                        <p:tgtEl>
                                          <p:spTgt spid="3">
                                            <p:txEl>
                                              <p:pRg st="2" end="2"/>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to="" calcmode="lin" valueType="num">
                                      <p:cBhvr>
                                        <p:cTn id="2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Couches </a:t>
            </a:r>
            <a:r>
              <a:rPr lang="fr-FR" dirty="0" err="1" smtClean="0"/>
              <a:t>Flatten</a:t>
            </a:r>
            <a:r>
              <a:rPr lang="fr-FR" dirty="0" smtClean="0"/>
              <a:t/>
            </a:r>
            <a:br>
              <a:rPr lang="fr-FR" dirty="0" smtClean="0"/>
            </a:br>
            <a:endParaRPr lang="fr-FR" dirty="0"/>
          </a:p>
        </p:txBody>
      </p:sp>
      <p:sp>
        <p:nvSpPr>
          <p:cNvPr id="3" name="Espace réservé du contenu 2"/>
          <p:cNvSpPr>
            <a:spLocks noGrp="1"/>
          </p:cNvSpPr>
          <p:nvPr>
            <p:ph idx="1"/>
          </p:nvPr>
        </p:nvSpPr>
        <p:spPr/>
        <p:txBody>
          <a:bodyPr>
            <a:normAutofit/>
          </a:bodyPr>
          <a:lstStyle/>
          <a:p>
            <a:r>
              <a:rPr lang="fr-FR" sz="2400" dirty="0" smtClean="0"/>
              <a:t>La couche </a:t>
            </a:r>
            <a:r>
              <a:rPr lang="fr-FR" sz="2400" i="1" dirty="0" err="1" smtClean="0"/>
              <a:t>Flatten</a:t>
            </a:r>
            <a:r>
              <a:rPr lang="fr-FR" sz="2400" dirty="0" smtClean="0"/>
              <a:t> permet d’établir une </a:t>
            </a:r>
            <a:r>
              <a:rPr lang="fr-FR" sz="2400" b="1" dirty="0" smtClean="0"/>
              <a:t>connexion</a:t>
            </a:r>
            <a:r>
              <a:rPr lang="fr-FR" sz="2400" dirty="0" smtClean="0"/>
              <a:t> entre les </a:t>
            </a:r>
            <a:r>
              <a:rPr lang="fr-FR" sz="2400" b="1" dirty="0" smtClean="0"/>
              <a:t>couches de convolution</a:t>
            </a:r>
            <a:r>
              <a:rPr lang="fr-FR" sz="2400" dirty="0" smtClean="0"/>
              <a:t> et les </a:t>
            </a:r>
            <a:r>
              <a:rPr lang="fr-FR" sz="2400" b="1" dirty="0" smtClean="0"/>
              <a:t>couches de base du </a:t>
            </a:r>
            <a:r>
              <a:rPr lang="fr-FR" sz="2400" b="1" dirty="0" err="1" smtClean="0"/>
              <a:t>Deep</a:t>
            </a:r>
            <a:r>
              <a:rPr lang="fr-FR" sz="2400" b="1" dirty="0" smtClean="0"/>
              <a:t> Learning</a:t>
            </a:r>
            <a:r>
              <a:rPr lang="fr-FR" sz="2400" dirty="0" smtClean="0"/>
              <a:t>.</a:t>
            </a:r>
          </a:p>
          <a:p>
            <a:r>
              <a:rPr lang="fr-FR" sz="2400" dirty="0" smtClean="0"/>
              <a:t>Elle permet de </a:t>
            </a:r>
            <a:r>
              <a:rPr lang="fr-FR" sz="2400" b="1" dirty="0" smtClean="0"/>
              <a:t>diffuser la donnée à travers les couches</a:t>
            </a:r>
            <a:r>
              <a:rPr lang="fr-FR" sz="2400" dirty="0" smtClean="0"/>
              <a:t> en réduisant sa dimension. La donnée atteint finalement une </a:t>
            </a:r>
            <a:r>
              <a:rPr lang="fr-FR" sz="2400" b="1" dirty="0" smtClean="0"/>
              <a:t>couche de prédiction</a:t>
            </a:r>
            <a:r>
              <a:rPr lang="fr-FR" sz="2400" dirty="0" smtClean="0"/>
              <a:t>, comme la couche </a:t>
            </a:r>
            <a:r>
              <a:rPr lang="fr-FR" sz="2400" i="1" dirty="0" smtClean="0"/>
              <a:t>Dense</a:t>
            </a:r>
            <a:r>
              <a:rPr lang="fr-FR" sz="2400" dirty="0" smtClean="0"/>
              <a:t>, qui permet d’obtenir le </a:t>
            </a:r>
            <a:r>
              <a:rPr lang="fr-FR" sz="2400" b="1" dirty="0" smtClean="0"/>
              <a:t>label détecté</a:t>
            </a:r>
            <a:r>
              <a:rPr lang="fr-FR" sz="2400" dirty="0" smtClean="0"/>
              <a:t> .</a:t>
            </a:r>
          </a:p>
          <a:p>
            <a:endParaRPr lang="fr-FR" dirty="0"/>
          </a:p>
        </p:txBody>
      </p:sp>
      <p:pic>
        <p:nvPicPr>
          <p:cNvPr id="4" name="Image 3" descr="C:\Users\chelsea\Desktop\5adb1b_ef9160a7c14b4b93978297508262dfeb_mv2.png"/>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3779912" y="4293096"/>
            <a:ext cx="4721611" cy="23039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to="" calcmode="lin" valueType="num">
                                      <p:cBhvr>
                                        <p:cTn id="17" dur="1" fill="hold"/>
                                        <p:tgtEl>
                                          <p:spTgt spid="3">
                                            <p:txEl>
                                              <p:pRg st="1" end="1"/>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to="" calcmode="lin" valueType="num">
                                      <p:cBhvr>
                                        <p:cTn id="22"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 d’activation </a:t>
            </a:r>
            <a:endParaRPr lang="fr-FR" dirty="0"/>
          </a:p>
        </p:txBody>
      </p:sp>
      <p:sp>
        <p:nvSpPr>
          <p:cNvPr id="3" name="Espace réservé du contenu 2"/>
          <p:cNvSpPr>
            <a:spLocks noGrp="1"/>
          </p:cNvSpPr>
          <p:nvPr>
            <p:ph idx="1"/>
          </p:nvPr>
        </p:nvSpPr>
        <p:spPr/>
        <p:txBody>
          <a:bodyPr/>
          <a:lstStyle/>
          <a:p>
            <a:r>
              <a:rPr lang="fr-FR" sz="2000" dirty="0" smtClean="0"/>
              <a:t>Il existe plusieurs fonctions d’activations dont nous allons citer brièvement celles que nous avons utilisés dans notre approche (RELU et SOFTMAX) </a:t>
            </a:r>
          </a:p>
          <a:p>
            <a:r>
              <a:rPr lang="fr-FR" sz="2000" dirty="0" err="1" smtClean="0"/>
              <a:t>Softmax</a:t>
            </a:r>
            <a:r>
              <a:rPr lang="fr-FR" sz="2000" dirty="0" smtClean="0"/>
              <a:t> : </a:t>
            </a:r>
          </a:p>
          <a:p>
            <a:endParaRPr lang="fr-FR" sz="2000" dirty="0" smtClean="0"/>
          </a:p>
          <a:p>
            <a:endParaRPr lang="fr-FR" sz="2000" dirty="0" smtClean="0"/>
          </a:p>
          <a:p>
            <a:endParaRPr lang="fr-FR" sz="2000" dirty="0" smtClean="0"/>
          </a:p>
          <a:p>
            <a:endParaRPr lang="fr-FR" sz="2000" dirty="0" smtClean="0"/>
          </a:p>
          <a:p>
            <a:r>
              <a:rPr lang="fr-FR" sz="2000" dirty="0" smtClean="0"/>
              <a:t>Relu :</a:t>
            </a:r>
          </a:p>
          <a:p>
            <a:pPr>
              <a:buNone/>
            </a:pPr>
            <a:endParaRPr lang="fr-FR" sz="2000" dirty="0" smtClean="0"/>
          </a:p>
          <a:p>
            <a:endParaRPr lang="fr-FR" dirty="0"/>
          </a:p>
        </p:txBody>
      </p:sp>
      <p:pic>
        <p:nvPicPr>
          <p:cNvPr id="4" name="Image 3" descr="6 softmax"/>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5004048" y="2276872"/>
            <a:ext cx="3240360" cy="2088232"/>
          </a:xfrm>
          <a:prstGeom prst="rect">
            <a:avLst/>
          </a:prstGeom>
          <a:noFill/>
          <a:ln>
            <a:noFill/>
          </a:ln>
        </p:spPr>
      </p:pic>
      <p:pic>
        <p:nvPicPr>
          <p:cNvPr id="5" name="Image 4" descr="C:\Users\chelsea\Desktop\relu.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2555776" y="4149080"/>
            <a:ext cx="3024336" cy="24839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to="" calcmode="lin" valueType="num">
                                      <p:cBhvr>
                                        <p:cTn id="17" dur="1" fill="hold"/>
                                        <p:tgtEl>
                                          <p:spTgt spid="3">
                                            <p:txEl>
                                              <p:pRg st="1" end="1"/>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to="" calcmode="lin" valueType="num">
                                      <p:cBhvr>
                                        <p:cTn id="22" dur="1" fill="hold"/>
                                        <p:tgtEl>
                                          <p:spTgt spid="3">
                                            <p:txEl>
                                              <p:pRg st="6" end="6"/>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to="" calcmode="lin" valueType="num">
                                      <p:cBhvr>
                                        <p:cTn id="27" dur="1" fill="hold"/>
                                        <p:tgtEl>
                                          <p:spTgt spid="4"/>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to="" calcmode="lin" valueType="num">
                                      <p:cBhvr>
                                        <p:cTn id="32"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200" dirty="0" smtClean="0"/>
              <a:t>couche entièrement connectée (dense)</a:t>
            </a:r>
            <a:br>
              <a:rPr lang="fr-FR" sz="3200" dirty="0" smtClean="0"/>
            </a:br>
            <a:endParaRPr lang="fr-FR" sz="3200" dirty="0"/>
          </a:p>
        </p:txBody>
      </p:sp>
      <p:sp>
        <p:nvSpPr>
          <p:cNvPr id="3" name="Espace réservé du contenu 2"/>
          <p:cNvSpPr>
            <a:spLocks noGrp="1"/>
          </p:cNvSpPr>
          <p:nvPr>
            <p:ph idx="1"/>
          </p:nvPr>
        </p:nvSpPr>
        <p:spPr/>
        <p:txBody>
          <a:bodyPr/>
          <a:lstStyle/>
          <a:p>
            <a:r>
              <a:rPr lang="fr-FR" sz="2000" dirty="0" smtClean="0"/>
              <a:t>Les neurones d’une couche entièrement connectée sont connectés avec chacun des neurones du volume correspondant à son entrant.</a:t>
            </a:r>
          </a:p>
          <a:p>
            <a:r>
              <a:rPr lang="fr-FR" sz="2000" dirty="0" smtClean="0"/>
              <a:t>Son </a:t>
            </a:r>
            <a:r>
              <a:rPr lang="fr-FR" sz="2000" dirty="0" err="1" smtClean="0"/>
              <a:t>role</a:t>
            </a:r>
            <a:r>
              <a:rPr lang="fr-FR" sz="2000" dirty="0" smtClean="0"/>
              <a:t> est faire la </a:t>
            </a:r>
            <a:r>
              <a:rPr lang="fr-FR" sz="2000" dirty="0" err="1" smtClean="0"/>
              <a:t>connection</a:t>
            </a:r>
            <a:r>
              <a:rPr lang="fr-FR" sz="2000" dirty="0" smtClean="0"/>
              <a:t> totale entre les </a:t>
            </a:r>
            <a:r>
              <a:rPr lang="fr-FR" sz="2000" dirty="0" err="1" smtClean="0"/>
              <a:t>differents</a:t>
            </a:r>
            <a:r>
              <a:rPr lang="fr-FR" sz="2000" dirty="0" smtClean="0"/>
              <a:t> constituants de réseau de neurones (couches d’entrées , couches cachés (</a:t>
            </a:r>
            <a:r>
              <a:rPr lang="fr-FR" sz="2000" dirty="0" err="1" smtClean="0"/>
              <a:t>hidden</a:t>
            </a:r>
            <a:r>
              <a:rPr lang="fr-FR" sz="2000" dirty="0" smtClean="0"/>
              <a:t> layer) , et les couches de sortie)</a:t>
            </a:r>
          </a:p>
          <a:p>
            <a:endParaRPr lang="fr-FR" dirty="0"/>
          </a:p>
        </p:txBody>
      </p:sp>
      <p:pic>
        <p:nvPicPr>
          <p:cNvPr id="4" name="Image 3" descr="C:\Users\chelsea\Desktop\iHW2o.jpg"/>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2195736" y="3501008"/>
            <a:ext cx="5753100" cy="2819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to="" calcmode="lin" valueType="num">
                                      <p:cBhvr>
                                        <p:cTn id="17" dur="1" fill="hold"/>
                                        <p:tgtEl>
                                          <p:spTgt spid="3">
                                            <p:txEl>
                                              <p:pRg st="1" end="1"/>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to="" calcmode="lin" valueType="num">
                                      <p:cBhvr>
                                        <p:cTn id="22"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l"/>
            <a:r>
              <a:rPr lang="fr-FR" sz="2400" dirty="0" smtClean="0"/>
              <a:t>Création de base de données et Segmentation</a:t>
            </a:r>
            <a:br>
              <a:rPr lang="fr-FR" sz="2400" dirty="0" smtClean="0"/>
            </a:br>
            <a:r>
              <a:rPr lang="fr-FR" sz="2400" dirty="0" smtClean="0"/>
              <a:t>Collection de base de données en utilisant la mode segmentation (HSV)</a:t>
            </a:r>
            <a:br>
              <a:rPr lang="fr-FR" sz="2400" dirty="0" smtClean="0"/>
            </a:br>
            <a:endParaRPr lang="fr-FR" sz="2400" dirty="0"/>
          </a:p>
        </p:txBody>
      </p:sp>
      <p:sp>
        <p:nvSpPr>
          <p:cNvPr id="3" name="Espace réservé du contenu 2"/>
          <p:cNvSpPr>
            <a:spLocks noGrp="1"/>
          </p:cNvSpPr>
          <p:nvPr>
            <p:ph idx="1"/>
          </p:nvPr>
        </p:nvSpPr>
        <p:spPr/>
        <p:txBody>
          <a:bodyPr/>
          <a:lstStyle/>
          <a:p>
            <a:endParaRPr lang="fr-FR"/>
          </a:p>
        </p:txBody>
      </p:sp>
      <p:pic>
        <p:nvPicPr>
          <p:cNvPr id="4" name="Image 3" descr="C:\Users\chelsea\Desktop\Nouveau dossier (3)\merci.PNG"/>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2987744" y="1268760"/>
            <a:ext cx="5760720" cy="2529205"/>
          </a:xfrm>
          <a:prstGeom prst="rect">
            <a:avLst/>
          </a:prstGeom>
          <a:noFill/>
          <a:ln>
            <a:noFill/>
          </a:ln>
        </p:spPr>
      </p:pic>
      <p:pic>
        <p:nvPicPr>
          <p:cNvPr id="5" name="Image 4" descr="I:\Capture d’écran (11).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3059832" y="4077072"/>
            <a:ext cx="5616624" cy="25594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800" dirty="0" smtClean="0"/>
              <a:t>Collection de base de données en utilisant la mode segmentation (GRAY)</a:t>
            </a:r>
            <a:br>
              <a:rPr lang="fr-FR" sz="2800" dirty="0" smtClean="0"/>
            </a:br>
            <a:endParaRPr lang="fr-FR" sz="2800" dirty="0"/>
          </a:p>
        </p:txBody>
      </p:sp>
      <p:sp>
        <p:nvSpPr>
          <p:cNvPr id="3" name="Espace réservé du contenu 2"/>
          <p:cNvSpPr>
            <a:spLocks noGrp="1"/>
          </p:cNvSpPr>
          <p:nvPr>
            <p:ph idx="1"/>
          </p:nvPr>
        </p:nvSpPr>
        <p:spPr/>
        <p:txBody>
          <a:bodyPr/>
          <a:lstStyle/>
          <a:p>
            <a:endParaRPr lang="fr-FR"/>
          </a:p>
        </p:txBody>
      </p:sp>
      <p:pic>
        <p:nvPicPr>
          <p:cNvPr id="4" name="Image 3" descr="I:\Capture d’écran (16).png"/>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1115616" y="1484784"/>
            <a:ext cx="6625729" cy="3952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l"/>
            <a:r>
              <a:rPr lang="fr-FR" sz="2800" dirty="0" smtClean="0"/>
              <a:t>Collection de base de données en utilisant la mode segmentation (RGB)</a:t>
            </a:r>
            <a:br>
              <a:rPr lang="fr-FR" sz="2800" dirty="0" smtClean="0"/>
            </a:br>
            <a:endParaRPr lang="fr-FR" sz="2800" dirty="0"/>
          </a:p>
        </p:txBody>
      </p:sp>
      <p:sp>
        <p:nvSpPr>
          <p:cNvPr id="3" name="Espace réservé du contenu 2"/>
          <p:cNvSpPr>
            <a:spLocks noGrp="1"/>
          </p:cNvSpPr>
          <p:nvPr>
            <p:ph idx="1"/>
          </p:nvPr>
        </p:nvSpPr>
        <p:spPr/>
        <p:txBody>
          <a:bodyPr>
            <a:normAutofit fontScale="85000" lnSpcReduction="20000"/>
          </a:bodyPr>
          <a:lstStyle/>
          <a:p>
            <a:r>
              <a:rPr lang="fr-FR" dirty="0" smtClean="0"/>
              <a:t>------&gt; On a essayé 3 types de segmentation afin de réduire le maximum possible de bruitage en cherchant à conserver la forme générale de contour de corps</a:t>
            </a:r>
          </a:p>
          <a:p>
            <a:r>
              <a:rPr lang="fr-FR" dirty="0" smtClean="0"/>
              <a:t>6- conclusion :</a:t>
            </a:r>
          </a:p>
          <a:p>
            <a:r>
              <a:rPr lang="fr-FR" dirty="0" smtClean="0"/>
              <a:t>D’une façon générale le réseau de neurones </a:t>
            </a:r>
            <a:r>
              <a:rPr lang="fr-FR" dirty="0" err="1" smtClean="0"/>
              <a:t>convolutifs</a:t>
            </a:r>
            <a:r>
              <a:rPr lang="fr-FR" dirty="0" smtClean="0"/>
              <a:t> peut être un classifier optimale dans le cadre de détection de signes sauf qu’il n’ignore pas le taux de bruitage de l’environnement lors de la détection en temps réel. Par contre le media Pipe holistique s’intéresse seulement par les points de repères capturé en temps de traitement. Tout ça est abordé dans la partie suivante</a:t>
            </a:r>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to="" calcmode="lin" valueType="num">
                                      <p:cBhvr>
                                        <p:cTn id="17" dur="1" fill="hold"/>
                                        <p:tgtEl>
                                          <p:spTgt spid="3">
                                            <p:txEl>
                                              <p:pRg st="1" end="1"/>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to="" calcmode="lin" valueType="num">
                                      <p:cBhvr>
                                        <p:cTn id="22" dur="1" fill="hold"/>
                                        <p:tgtEl>
                                          <p:spTgt spid="3">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media-pipe holistique :</a:t>
            </a:r>
            <a:br>
              <a:rPr lang="fr-FR" dirty="0" smtClean="0"/>
            </a:br>
            <a:endParaRPr lang="fr-FR" dirty="0"/>
          </a:p>
        </p:txBody>
      </p:sp>
      <p:sp>
        <p:nvSpPr>
          <p:cNvPr id="3" name="Espace réservé du contenu 2"/>
          <p:cNvSpPr>
            <a:spLocks noGrp="1"/>
          </p:cNvSpPr>
          <p:nvPr>
            <p:ph idx="1"/>
          </p:nvPr>
        </p:nvSpPr>
        <p:spPr>
          <a:xfrm>
            <a:off x="467544" y="1196752"/>
            <a:ext cx="8229600" cy="4525963"/>
          </a:xfrm>
        </p:spPr>
        <p:txBody>
          <a:bodyPr/>
          <a:lstStyle/>
          <a:p>
            <a:r>
              <a:rPr lang="fr-FR" sz="2000" dirty="0" smtClean="0"/>
              <a:t>Vue aux inconvénients qui accompagnent le traitement de l’environnement avec le model CNN, media Pipe propose déjà des résultats rapides et précises en temps réel en ignorant le bruitage de l’environnement et distinctes pour ces tâches</a:t>
            </a:r>
          </a:p>
          <a:p>
            <a:r>
              <a:rPr lang="fr-FR" sz="2000" dirty="0" smtClean="0"/>
              <a:t>Diagramme de cas d’utilisation</a:t>
            </a:r>
          </a:p>
          <a:p>
            <a:endParaRPr lang="fr-FR" dirty="0"/>
          </a:p>
        </p:txBody>
      </p:sp>
      <p:pic>
        <p:nvPicPr>
          <p:cNvPr id="4" name="Image 3" descr="Capture"/>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4067944" y="2852936"/>
            <a:ext cx="5076056" cy="2160240"/>
          </a:xfrm>
          <a:prstGeom prst="rect">
            <a:avLst/>
          </a:prstGeom>
          <a:noFill/>
          <a:ln>
            <a:noFill/>
          </a:ln>
        </p:spPr>
      </p:pic>
      <p:pic>
        <p:nvPicPr>
          <p:cNvPr id="5" name="Image 4" descr="Capture"/>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323528" y="4725144"/>
            <a:ext cx="4392488" cy="1943869"/>
          </a:xfrm>
          <a:prstGeom prst="rect">
            <a:avLst/>
          </a:prstGeom>
          <a:noFill/>
          <a:ln>
            <a:noFill/>
          </a:ln>
        </p:spPr>
      </p:pic>
      <p:sp>
        <p:nvSpPr>
          <p:cNvPr id="6" name="Rectangle 5"/>
          <p:cNvSpPr/>
          <p:nvPr/>
        </p:nvSpPr>
        <p:spPr>
          <a:xfrm>
            <a:off x="4572000" y="5589240"/>
            <a:ext cx="4572000" cy="646331"/>
          </a:xfrm>
          <a:prstGeom prst="rect">
            <a:avLst/>
          </a:prstGeom>
        </p:spPr>
        <p:txBody>
          <a:bodyPr>
            <a:spAutoFit/>
          </a:bodyPr>
          <a:lstStyle/>
          <a:p>
            <a:r>
              <a:rPr lang="fr-FR" dirty="0" smtClean="0"/>
              <a:t>Aperçu du pipeline holistique de </a:t>
            </a:r>
            <a:r>
              <a:rPr lang="fr-FR" dirty="0" err="1" smtClean="0"/>
              <a:t>MediaPipe</a:t>
            </a:r>
            <a:r>
              <a:rPr lang="fr-FR" dirty="0" smtClean="0"/>
              <a:t> (détection de position, main et visage).</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to="" calcmode="lin" valueType="num">
                                      <p:cBhvr>
                                        <p:cTn id="17" dur="1" fill="hold"/>
                                        <p:tgtEl>
                                          <p:spTgt spid="3">
                                            <p:txEl>
                                              <p:pRg st="1" end="1"/>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to="" calcmode="lin" valueType="num">
                                      <p:cBhvr>
                                        <p:cTn id="22" dur="1" fill="hold"/>
                                        <p:tgtEl>
                                          <p:spTgt spid="4"/>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to="" calcmode="lin" valueType="num">
                                      <p:cBhvr>
                                        <p:cTn id="27" dur="1" fill="hold"/>
                                        <p:tgtEl>
                                          <p:spTgt spid="5"/>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to="" calcmode="lin" valueType="num">
                                      <p:cBhvr>
                                        <p:cTn id="32" dur="1" fill="hold"/>
                                        <p:tgtEl>
                                          <p:spTgt spid="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l"/>
            <a:r>
              <a:rPr lang="fr-FR" sz="2800" dirty="0" smtClean="0"/>
              <a:t>Cette figure résulte la détection du corps humain par le pipeline Media-pipe holistique.</a:t>
            </a:r>
            <a:br>
              <a:rPr lang="fr-FR" sz="2800" dirty="0" smtClean="0"/>
            </a:br>
            <a:endParaRPr lang="fr-FR" sz="2800" dirty="0"/>
          </a:p>
        </p:txBody>
      </p:sp>
      <p:sp>
        <p:nvSpPr>
          <p:cNvPr id="3" name="Espace réservé du contenu 2"/>
          <p:cNvSpPr>
            <a:spLocks noGrp="1"/>
          </p:cNvSpPr>
          <p:nvPr>
            <p:ph idx="1"/>
          </p:nvPr>
        </p:nvSpPr>
        <p:spPr/>
        <p:txBody>
          <a:bodyPr/>
          <a:lstStyle/>
          <a:p>
            <a:endParaRPr lang="fr-FR" dirty="0"/>
          </a:p>
        </p:txBody>
      </p:sp>
      <p:pic>
        <p:nvPicPr>
          <p:cNvPr id="4" name="Image 3" descr="C:\Users\chelsea\Desktop\tfKZV.png"/>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2339752" y="1340768"/>
            <a:ext cx="4457700" cy="45837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4" name="Shape 214"/>
          <p:cNvSpPr txBox="1">
            <a:spLocks/>
          </p:cNvSpPr>
          <p:nvPr/>
        </p:nvSpPr>
        <p:spPr>
          <a:xfrm>
            <a:off x="943686" y="4293096"/>
            <a:ext cx="6652650" cy="1181528"/>
          </a:xfrm>
          <a:prstGeom prst="rect">
            <a:avLst/>
          </a:prstGeom>
        </p:spPr>
        <p:txBody>
          <a:bodyPr vert="horz" wrap="square" lIns="91425" tIns="91425" rIns="91425" bIns="91425" rtlCol="0" anchor="ctr" anchorCtr="0">
            <a:noAutofit/>
          </a:bodyP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fr-FR" sz="2000" b="1" i="0" u="none" strike="noStrike" kern="1200" cap="none" spc="0" normalizeH="0" baseline="0" noProof="0" dirty="0" smtClean="0">
              <a:ln>
                <a:noFill/>
              </a:ln>
              <a:solidFill>
                <a:srgbClr val="403033"/>
              </a:solidFill>
              <a:effectLst/>
              <a:uLnTx/>
              <a:uFillTx/>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fr-FR" sz="2000" b="1" i="0" u="none" strike="noStrike" kern="1200" cap="none" spc="0" normalizeH="0" baseline="0" noProof="0" dirty="0" smtClean="0">
              <a:ln>
                <a:noFill/>
              </a:ln>
              <a:solidFill>
                <a:srgbClr val="403033"/>
              </a:solidFill>
              <a:effectLst/>
              <a:uLnTx/>
              <a:uFillTx/>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fr-FR" sz="2000" b="1" i="0" u="none" strike="noStrike" kern="1200" cap="none" spc="0" normalizeH="0" baseline="0" noProof="0" dirty="0" smtClean="0">
                <a:ln>
                  <a:noFill/>
                </a:ln>
                <a:solidFill>
                  <a:srgbClr val="403033"/>
                </a:solidFill>
                <a:effectLst/>
                <a:uLnTx/>
                <a:uFillTx/>
                <a:latin typeface="+mn-lt"/>
                <a:ea typeface="+mn-ea"/>
                <a:cs typeface="+mn-cs"/>
              </a:rPr>
              <a:t>5.conclusion générale</a:t>
            </a:r>
            <a:endParaRPr kumimoji="0" lang="fr-FR" sz="2000" b="1" i="0" u="none" strike="noStrike" kern="1200" cap="none" spc="0" normalizeH="0" baseline="0" noProof="0" dirty="0">
              <a:ln>
                <a:noFill/>
              </a:ln>
              <a:solidFill>
                <a:srgbClr val="403033"/>
              </a:solidFill>
              <a:effectLst/>
              <a:uLnTx/>
              <a:uFillTx/>
              <a:latin typeface="+mn-lt"/>
              <a:ea typeface="+mn-ea"/>
              <a:cs typeface="+mn-cs"/>
            </a:endParaRPr>
          </a:p>
        </p:txBody>
      </p:sp>
      <p:sp>
        <p:nvSpPr>
          <p:cNvPr id="5" name="Shape 214">
            <a:extLst>
              <a:ext uri="{FF2B5EF4-FFF2-40B4-BE49-F238E27FC236}">
                <a16:creationId xmlns="" xmlns:a16="http://schemas.microsoft.com/office/drawing/2014/main" id="{98CC3EB3-292B-49D8-9B45-19CA106384E1}"/>
              </a:ext>
            </a:extLst>
          </p:cNvPr>
          <p:cNvSpPr txBox="1">
            <a:spLocks/>
          </p:cNvSpPr>
          <p:nvPr/>
        </p:nvSpPr>
        <p:spPr>
          <a:xfrm>
            <a:off x="851065" y="2377910"/>
            <a:ext cx="6194613" cy="13422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spcBef>
                <a:spcPts val="0"/>
              </a:spcBef>
              <a:spcAft>
                <a:spcPts val="0"/>
              </a:spcAft>
              <a:buNone/>
            </a:pPr>
            <a:r>
              <a:rPr lang="fr-FR" sz="2000" b="1" dirty="0">
                <a:solidFill>
                  <a:srgbClr val="403033"/>
                </a:solidFill>
              </a:rPr>
              <a:t>2. Présentation générale</a:t>
            </a:r>
          </a:p>
        </p:txBody>
      </p:sp>
      <p:sp>
        <p:nvSpPr>
          <p:cNvPr id="6" name="Shape 214">
            <a:extLst>
              <a:ext uri="{FF2B5EF4-FFF2-40B4-BE49-F238E27FC236}">
                <a16:creationId xmlns="" xmlns:a16="http://schemas.microsoft.com/office/drawing/2014/main" id="{4121F6D3-74D3-433A-BDE8-C3D2968EFFB9}"/>
              </a:ext>
            </a:extLst>
          </p:cNvPr>
          <p:cNvSpPr txBox="1">
            <a:spLocks/>
          </p:cNvSpPr>
          <p:nvPr/>
        </p:nvSpPr>
        <p:spPr>
          <a:xfrm>
            <a:off x="873938" y="3090048"/>
            <a:ext cx="6593700" cy="1725102"/>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spcBef>
                <a:spcPts val="0"/>
              </a:spcBef>
              <a:spcAft>
                <a:spcPts val="0"/>
              </a:spcAft>
              <a:buNone/>
            </a:pPr>
            <a:r>
              <a:rPr lang="fr-FR" sz="2000" b="1" dirty="0">
                <a:solidFill>
                  <a:srgbClr val="403033"/>
                </a:solidFill>
              </a:rPr>
              <a:t>3. Choix des matériels </a:t>
            </a:r>
          </a:p>
          <a:p>
            <a:pPr>
              <a:spcBef>
                <a:spcPts val="0"/>
              </a:spcBef>
              <a:spcAft>
                <a:spcPts val="0"/>
              </a:spcAft>
              <a:buNone/>
            </a:pPr>
            <a:endParaRPr lang="fr-FR" sz="1600" b="1" dirty="0"/>
          </a:p>
          <a:p>
            <a:pPr algn="just">
              <a:spcBef>
                <a:spcPts val="0"/>
              </a:spcBef>
              <a:spcAft>
                <a:spcPts val="0"/>
              </a:spcAft>
              <a:buNone/>
            </a:pPr>
            <a:endParaRPr lang="fr-FR" sz="1600" b="1" dirty="0"/>
          </a:p>
        </p:txBody>
      </p:sp>
      <p:sp>
        <p:nvSpPr>
          <p:cNvPr id="7" name="Shape 214"/>
          <p:cNvSpPr txBox="1">
            <a:spLocks/>
          </p:cNvSpPr>
          <p:nvPr/>
        </p:nvSpPr>
        <p:spPr>
          <a:xfrm>
            <a:off x="899592" y="1772816"/>
            <a:ext cx="6652650" cy="1181528"/>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C7D3E6"/>
              </a:buClr>
              <a:buSzPts val="2400"/>
              <a:buFont typeface="Roboto Condensed Light"/>
              <a:buNone/>
              <a:tabLst/>
              <a:defRPr/>
            </a:pPr>
            <a:r>
              <a:rPr kumimoji="0" lang="fr-FR" sz="2000" b="1" i="0" u="none" strike="noStrike" kern="0" cap="none" spc="0" normalizeH="0" baseline="0" noProof="0" dirty="0">
                <a:ln>
                  <a:noFill/>
                </a:ln>
                <a:solidFill>
                  <a:srgbClr val="403033"/>
                </a:solidFill>
                <a:effectLst/>
                <a:uLnTx/>
                <a:uFillTx/>
                <a:latin typeface="Roboto Condensed Light"/>
                <a:ea typeface="Roboto Condensed Light"/>
                <a:cs typeface="Roboto Condensed Light"/>
                <a:sym typeface="Roboto Condensed Light"/>
              </a:rPr>
              <a:t>1.Introduction générale</a:t>
            </a:r>
          </a:p>
        </p:txBody>
      </p:sp>
      <p:sp>
        <p:nvSpPr>
          <p:cNvPr id="8" name="Shape 214"/>
          <p:cNvSpPr txBox="1">
            <a:spLocks/>
          </p:cNvSpPr>
          <p:nvPr/>
        </p:nvSpPr>
        <p:spPr>
          <a:xfrm>
            <a:off x="863979" y="4390965"/>
            <a:ext cx="6652650" cy="1181528"/>
          </a:xfrm>
          <a:prstGeom prst="rect">
            <a:avLst/>
          </a:prstGeom>
          <a:noFill/>
          <a:ln>
            <a:noFill/>
          </a:ln>
        </p:spPr>
        <p:txBody>
          <a:bodyPr wrap="square" lIns="91425" tIns="91425" rIns="91425" bIns="91425" anchor="ctr" anchorCtr="0">
            <a:noAutofit/>
          </a:bodyPr>
          <a:lstStyle/>
          <a:p>
            <a:pPr>
              <a:buClr>
                <a:srgbClr val="C7D3E6"/>
              </a:buClr>
              <a:buSzPts val="2400"/>
            </a:pPr>
            <a:r>
              <a:rPr lang="fr-FR" sz="2000" b="1" dirty="0">
                <a:solidFill>
                  <a:srgbClr val="403033"/>
                </a:solidFill>
                <a:latin typeface="Roboto Condensed Light"/>
                <a:ea typeface="Roboto Condensed Light"/>
                <a:cs typeface="Roboto Condensed Light"/>
                <a:sym typeface="Roboto Condensed Light"/>
              </a:rPr>
              <a:t>4. CONCEPTION ET REALISATION</a:t>
            </a:r>
          </a:p>
          <a:p>
            <a:pPr>
              <a:buClr>
                <a:srgbClr val="C7D3E6"/>
              </a:buClr>
              <a:buSzPts val="2400"/>
            </a:pPr>
            <a:r>
              <a:rPr lang="fr-FR" sz="2000" b="1" dirty="0">
                <a:solidFill>
                  <a:srgbClr val="403033"/>
                </a:solidFill>
                <a:latin typeface="Roboto Condensed Light"/>
                <a:ea typeface="Roboto Condensed Light"/>
                <a:cs typeface="Roboto Condensed Light"/>
                <a:sym typeface="Roboto Condensed Light"/>
              </a:rPr>
              <a:t> </a:t>
            </a:r>
          </a:p>
          <a:p>
            <a:pPr>
              <a:buClr>
                <a:srgbClr val="C7D3E6"/>
              </a:buClr>
              <a:buSzPts val="2400"/>
            </a:pPr>
            <a:r>
              <a:rPr lang="fr-FR" sz="2000" b="1" dirty="0">
                <a:solidFill>
                  <a:srgbClr val="403033"/>
                </a:solidFill>
                <a:latin typeface="Roboto Condensed Light"/>
                <a:ea typeface="Roboto Condensed Light"/>
                <a:cs typeface="Roboto Condensed Light"/>
                <a:sym typeface="Roboto Condensed Light"/>
              </a:rPr>
              <a:t> </a:t>
            </a:r>
          </a:p>
          <a:p>
            <a:pPr>
              <a:buClr>
                <a:srgbClr val="C7D3E6"/>
              </a:buClr>
              <a:buSzPts val="2400"/>
            </a:pPr>
            <a:endParaRPr lang="fr-FR" sz="2000" b="1" dirty="0">
              <a:solidFill>
                <a:srgbClr val="403033"/>
              </a:solidFill>
              <a:latin typeface="Roboto Condensed Light"/>
              <a:ea typeface="Roboto Condensed Light"/>
              <a:cs typeface="Roboto Condensed Light"/>
              <a:sym typeface="Roboto Condensed Light"/>
            </a:endParaRPr>
          </a:p>
          <a:p>
            <a:pPr lvl="0">
              <a:buClr>
                <a:srgbClr val="C7D3E6"/>
              </a:buClr>
              <a:buSzPts val="2400"/>
            </a:pPr>
            <a:r>
              <a:rPr lang="fr-FR" sz="2000" b="1" dirty="0">
                <a:solidFill>
                  <a:srgbClr val="403033"/>
                </a:solidFill>
                <a:latin typeface="Roboto Condensed Light"/>
                <a:ea typeface="Roboto Condensed Light"/>
                <a:cs typeface="Roboto Condensed Light"/>
                <a:sym typeface="Roboto Condensed Light"/>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to="" calcmode="lin" valueType="num">
                                      <p:cBhvr>
                                        <p:cTn id="12" dur="1" fill="hold"/>
                                        <p:tgtEl>
                                          <p:spTgt spid="7"/>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to="" calcmode="lin" valueType="num">
                                      <p:cBhvr>
                                        <p:cTn id="22" dur="1" fill="hold"/>
                                        <p:tgtEl>
                                          <p:spTgt spid="6"/>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to="" calcmode="lin" valueType="num">
                                      <p:cBhvr>
                                        <p:cTn id="27" dur="1" fill="hold"/>
                                        <p:tgtEl>
                                          <p:spTgt spid="8"/>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to="" calcmode="lin" valueType="num">
                                      <p:cBhvr>
                                        <p:cTn id="32"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400" dirty="0" smtClean="0"/>
              <a:t>Lien pour tester </a:t>
            </a:r>
            <a:br>
              <a:rPr lang="fr-FR" sz="2400" dirty="0" smtClean="0"/>
            </a:br>
            <a:r>
              <a:rPr lang="fr-FR" sz="2400" dirty="0" smtClean="0"/>
              <a:t>Les couches de pipeline </a:t>
            </a:r>
            <a:r>
              <a:rPr lang="fr-FR" sz="2400" dirty="0" err="1" smtClean="0"/>
              <a:t>Mediapipe</a:t>
            </a:r>
            <a:r>
              <a:rPr lang="fr-FR" sz="2400" dirty="0" smtClean="0"/>
              <a:t> holistique</a:t>
            </a:r>
            <a:br>
              <a:rPr lang="fr-FR" sz="2400" dirty="0" smtClean="0"/>
            </a:br>
            <a:endParaRPr lang="fr-FR" sz="2400" dirty="0"/>
          </a:p>
        </p:txBody>
      </p:sp>
      <p:sp>
        <p:nvSpPr>
          <p:cNvPr id="3" name="Espace réservé du contenu 2"/>
          <p:cNvSpPr>
            <a:spLocks noGrp="1"/>
          </p:cNvSpPr>
          <p:nvPr>
            <p:ph idx="1"/>
          </p:nvPr>
        </p:nvSpPr>
        <p:spPr/>
        <p:txBody>
          <a:bodyPr/>
          <a:lstStyle/>
          <a:p>
            <a:endParaRPr lang="fr-FR"/>
          </a:p>
        </p:txBody>
      </p:sp>
      <p:pic>
        <p:nvPicPr>
          <p:cNvPr id="4" name="Image 3" descr="ytj"/>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2652712" y="1340768"/>
            <a:ext cx="3838575" cy="47933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400" dirty="0" smtClean="0"/>
              <a:t>Aperçue de détection en temps réel avec model </a:t>
            </a:r>
            <a:r>
              <a:rPr lang="fr-FR" sz="2400" dirty="0" err="1" smtClean="0"/>
              <a:t>Mediapipe</a:t>
            </a:r>
            <a:r>
              <a:rPr lang="fr-FR" sz="2400" dirty="0" smtClean="0"/>
              <a:t> holistique</a:t>
            </a:r>
            <a:br>
              <a:rPr lang="fr-FR" sz="2400" dirty="0" smtClean="0"/>
            </a:br>
            <a:endParaRPr lang="fr-FR" sz="2400" dirty="0"/>
          </a:p>
        </p:txBody>
      </p:sp>
      <p:sp>
        <p:nvSpPr>
          <p:cNvPr id="3" name="Espace réservé du contenu 2"/>
          <p:cNvSpPr>
            <a:spLocks noGrp="1"/>
          </p:cNvSpPr>
          <p:nvPr>
            <p:ph idx="1"/>
          </p:nvPr>
        </p:nvSpPr>
        <p:spPr/>
        <p:txBody>
          <a:bodyPr/>
          <a:lstStyle/>
          <a:p>
            <a:r>
              <a:rPr lang="fr-FR" sz="2400" dirty="0" smtClean="0"/>
              <a:t>-----&gt; On constate que le model </a:t>
            </a:r>
            <a:r>
              <a:rPr lang="fr-FR" sz="2400" dirty="0" err="1" smtClean="0"/>
              <a:t>Mediapipe</a:t>
            </a:r>
            <a:r>
              <a:rPr lang="fr-FR" sz="2400" dirty="0" smtClean="0"/>
              <a:t> holistique s’intéresse seulement aux points des repère (LANDMARKS) du corps en ignorant l’environnement qui l’accompagne  </a:t>
            </a:r>
          </a:p>
          <a:p>
            <a:endParaRPr lang="fr-FR" dirty="0"/>
          </a:p>
        </p:txBody>
      </p:sp>
      <p:pic>
        <p:nvPicPr>
          <p:cNvPr id="4" name="Image 3" descr="Capture d’écran (5)"/>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t="4948"/>
          <a:stretch>
            <a:fillRect/>
          </a:stretch>
        </p:blipFill>
        <p:spPr bwMode="auto">
          <a:xfrm>
            <a:off x="4499992" y="2708920"/>
            <a:ext cx="4137670" cy="3695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to="" calcmode="lin" valueType="num">
                                      <p:cBhvr>
                                        <p:cTn id="1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CONCLUSION Générale </a:t>
            </a:r>
            <a:br>
              <a:rPr lang="fr-FR" dirty="0" smtClean="0"/>
            </a:b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smtClean="0"/>
              <a:t>Après l’exécution de deux modèles on a constaté que le model </a:t>
            </a:r>
            <a:r>
              <a:rPr lang="fr-FR" dirty="0" err="1" smtClean="0"/>
              <a:t>Mediapipe</a:t>
            </a:r>
            <a:r>
              <a:rPr lang="fr-FR" dirty="0" smtClean="0"/>
              <a:t> holistique est plus performent et rapide que celui de CNN dans les phases d’exécution et entrainement bien qu’il nécessite un ordinateur de hautes performances (CPU.GPU.RAM) sauf que la camera  </a:t>
            </a:r>
          </a:p>
          <a:p>
            <a:endParaRPr lang="fr-FR" dirty="0" smtClean="0"/>
          </a:p>
          <a:p>
            <a:pPr>
              <a:buNone/>
            </a:pPr>
            <a:r>
              <a:rPr lang="fr-FR" dirty="0" smtClean="0"/>
              <a:t> </a:t>
            </a:r>
          </a:p>
          <a:p>
            <a:r>
              <a:rPr lang="fr-FR" dirty="0" smtClean="0"/>
              <a:t>Concernant le développement de notre application, on voudra ajouter des signes plus dynamiques et complexes que celles qu’on a introduites. </a:t>
            </a:r>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to="" calcmode="lin" valueType="num">
                                      <p:cBhvr>
                                        <p:cTn id="17" dur="1" fill="hold"/>
                                        <p:tgtEl>
                                          <p:spTgt spid="3">
                                            <p:txEl>
                                              <p:pRg st="2" end="2"/>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to="" calcmode="lin" valueType="num">
                                      <p:cBhvr>
                                        <p:cTn id="22" dur="1" fill="hold"/>
                                        <p:tgtEl>
                                          <p:spTgt spid="3">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 générale: </a:t>
            </a:r>
            <a:endParaRPr lang="fr-FR" dirty="0"/>
          </a:p>
        </p:txBody>
      </p:sp>
      <p:sp>
        <p:nvSpPr>
          <p:cNvPr id="3" name="Espace réservé du contenu 2"/>
          <p:cNvSpPr>
            <a:spLocks noGrp="1"/>
          </p:cNvSpPr>
          <p:nvPr>
            <p:ph idx="1"/>
          </p:nvPr>
        </p:nvSpPr>
        <p:spPr/>
        <p:txBody>
          <a:bodyPr/>
          <a:lstStyle/>
          <a:p>
            <a:r>
              <a:rPr lang="fr-FR" dirty="0" smtClean="0"/>
              <a:t>la langue des signes est une méthode </a:t>
            </a:r>
            <a:r>
              <a:rPr lang="fr-FR" dirty="0" err="1" smtClean="0"/>
              <a:t>co</a:t>
            </a:r>
            <a:r>
              <a:rPr lang="fr-FR" dirty="0" smtClean="0"/>
              <a:t>-</a:t>
            </a:r>
            <a:r>
              <a:rPr lang="fr-FR" dirty="0" err="1" smtClean="0"/>
              <a:t>verabl</a:t>
            </a:r>
            <a:r>
              <a:rPr lang="fr-FR" dirty="0" smtClean="0"/>
              <a:t> importante de communication entre les gens entendant et mal entendant (sourds et muets ) .</a:t>
            </a:r>
          </a:p>
          <a:p>
            <a:r>
              <a:rPr lang="fr-FR" dirty="0" smtClean="0"/>
              <a:t>Enfaite, c’est un système de communication utilisant les gestes , les expressions faciaux et le </a:t>
            </a:r>
            <a:r>
              <a:rPr lang="fr-FR" dirty="0" err="1" smtClean="0"/>
              <a:t>language</a:t>
            </a:r>
            <a:r>
              <a:rPr lang="fr-FR" dirty="0" smtClean="0"/>
              <a:t> corporel pour pouvoir transmettre un message.</a:t>
            </a:r>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to="" calcmode="lin" valueType="num">
                                      <p:cBhvr>
                                        <p:cTn id="17" dur="1" fill="hold"/>
                                        <p:tgtEl>
                                          <p:spTgt spid="3">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just"/>
            <a:r>
              <a:rPr lang="fr-FR" sz="1800" b="1" dirty="0" smtClean="0"/>
              <a:t>La vision par ordinateur et l’un des parties les plus importantes de l’intelligence artificielle en particulier « machin </a:t>
            </a:r>
            <a:r>
              <a:rPr lang="fr-FR" sz="1800" b="1" dirty="0" err="1" smtClean="0"/>
              <a:t>learninig</a:t>
            </a:r>
            <a:r>
              <a:rPr lang="fr-FR" sz="1800" b="1" dirty="0" smtClean="0"/>
              <a:t> » et « </a:t>
            </a:r>
            <a:r>
              <a:rPr lang="fr-FR" sz="1800" b="1" dirty="0" err="1" smtClean="0"/>
              <a:t>deep</a:t>
            </a:r>
            <a:r>
              <a:rPr lang="fr-FR" sz="1800" b="1" dirty="0" smtClean="0"/>
              <a:t> </a:t>
            </a:r>
            <a:r>
              <a:rPr lang="fr-FR" sz="1800" b="1" dirty="0" err="1" smtClean="0"/>
              <a:t>learning</a:t>
            </a:r>
            <a:r>
              <a:rPr lang="fr-FR" sz="1800" b="1" dirty="0" smtClean="0"/>
              <a:t> », elle permet de voir, interpréter et d’interagir avec le monde physique en convertissant des données visuelles en information numérique</a:t>
            </a:r>
            <a:r>
              <a:rPr lang="fr-FR" sz="1800" dirty="0" smtClean="0"/>
              <a:t> </a:t>
            </a:r>
            <a:endParaRPr lang="fr-FR" sz="1800" dirty="0"/>
          </a:p>
        </p:txBody>
      </p:sp>
      <p:sp>
        <p:nvSpPr>
          <p:cNvPr id="3" name="Espace réservé du contenu 2"/>
          <p:cNvSpPr>
            <a:spLocks noGrp="1"/>
          </p:cNvSpPr>
          <p:nvPr>
            <p:ph idx="1"/>
          </p:nvPr>
        </p:nvSpPr>
        <p:spPr/>
        <p:txBody>
          <a:bodyPr/>
          <a:lstStyle/>
          <a:p>
            <a:endParaRPr lang="fr-FR" dirty="0"/>
          </a:p>
        </p:txBody>
      </p:sp>
      <p:pic>
        <p:nvPicPr>
          <p:cNvPr id="4" name="Image 3" descr="C:\Users\chelsea\Desktop\p1\5-ways-to-use-computer-vision-use-cases-by-industry-ai.jpg"/>
          <p:cNvPicPr/>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1115616" y="1772816"/>
            <a:ext cx="6912768" cy="41044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just"/>
            <a:r>
              <a:rPr lang="fr-FR" sz="1600" b="1" dirty="0" smtClean="0"/>
              <a:t>Généralement les données </a:t>
            </a:r>
            <a:r>
              <a:rPr lang="fr-FR" sz="1600" b="1" dirty="0" err="1" smtClean="0"/>
              <a:t>extractées</a:t>
            </a:r>
            <a:r>
              <a:rPr lang="fr-FR" sz="1600" b="1" dirty="0" smtClean="0"/>
              <a:t> sont utilisées pour entrainer des modèles par le biais de réseau neuronaux, et constituer des modèles d’IA. Ces modèles sont utilisés pour voir et comprendre l’environnement comme les radars d’imagerie, plaques d’immatriculation ainsi la langue des signe le thème de notre mémoire de projet fin d’étude</a:t>
            </a:r>
            <a:endParaRPr lang="fr-FR" sz="1600" dirty="0"/>
          </a:p>
        </p:txBody>
      </p:sp>
      <p:sp>
        <p:nvSpPr>
          <p:cNvPr id="3" name="Espace réservé du contenu 2"/>
          <p:cNvSpPr>
            <a:spLocks noGrp="1"/>
          </p:cNvSpPr>
          <p:nvPr>
            <p:ph idx="1"/>
          </p:nvPr>
        </p:nvSpPr>
        <p:spPr/>
        <p:txBody>
          <a:bodyPr/>
          <a:lstStyle/>
          <a:p>
            <a:endParaRPr lang="fr-FR" dirty="0"/>
          </a:p>
        </p:txBody>
      </p:sp>
      <p:pic>
        <p:nvPicPr>
          <p:cNvPr id="1026" name="Picture 2" descr="4"/>
          <p:cNvPicPr>
            <a:picLocks noChangeAspect="1" noChangeArrowheads="1"/>
          </p:cNvPicPr>
          <p:nvPr/>
        </p:nvPicPr>
        <p:blipFill>
          <a:blip r:embed="rId2" cstate="print"/>
          <a:srcRect/>
          <a:stretch>
            <a:fillRect/>
          </a:stretch>
        </p:blipFill>
        <p:spPr bwMode="auto">
          <a:xfrm>
            <a:off x="395536" y="1700808"/>
            <a:ext cx="2705100" cy="1685925"/>
          </a:xfrm>
          <a:prstGeom prst="rect">
            <a:avLst/>
          </a:prstGeom>
          <a:noFill/>
          <a:ln w="9525">
            <a:noFill/>
            <a:miter lim="800000"/>
            <a:headEnd/>
            <a:tailEnd/>
          </a:ln>
        </p:spPr>
      </p:pic>
      <p:pic>
        <p:nvPicPr>
          <p:cNvPr id="1027" name="Picture 3" descr="5"/>
          <p:cNvPicPr>
            <a:picLocks noChangeAspect="1" noChangeArrowheads="1"/>
          </p:cNvPicPr>
          <p:nvPr/>
        </p:nvPicPr>
        <p:blipFill>
          <a:blip r:embed="rId3" cstate="print"/>
          <a:srcRect/>
          <a:stretch>
            <a:fillRect/>
          </a:stretch>
        </p:blipFill>
        <p:spPr bwMode="auto">
          <a:xfrm>
            <a:off x="251520" y="3356992"/>
            <a:ext cx="4038600" cy="2943225"/>
          </a:xfrm>
          <a:prstGeom prst="rect">
            <a:avLst/>
          </a:prstGeom>
          <a:noFill/>
          <a:ln w="9525">
            <a:noFill/>
            <a:miter lim="800000"/>
            <a:headEnd/>
            <a:tailEnd/>
          </a:ln>
        </p:spPr>
      </p:pic>
      <p:pic>
        <p:nvPicPr>
          <p:cNvPr id="1028" name="Picture 4" descr="im3"/>
          <p:cNvPicPr>
            <a:picLocks noChangeAspect="1" noChangeArrowheads="1"/>
          </p:cNvPicPr>
          <p:nvPr/>
        </p:nvPicPr>
        <p:blipFill>
          <a:blip r:embed="rId4" cstate="print"/>
          <a:srcRect/>
          <a:stretch>
            <a:fillRect/>
          </a:stretch>
        </p:blipFill>
        <p:spPr bwMode="auto">
          <a:xfrm>
            <a:off x="5580112" y="2420888"/>
            <a:ext cx="2733675" cy="2876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to="" calcmode="lin" valueType="num">
                                      <p:cBhvr>
                                        <p:cTn id="12" dur="1" fill="hold"/>
                                        <p:tgtEl>
                                          <p:spTgt spid="1026"/>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 to="" calcmode="lin" valueType="num">
                                      <p:cBhvr>
                                        <p:cTn id="17" dur="1" fill="hold"/>
                                        <p:tgtEl>
                                          <p:spTgt spid="1027"/>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 to="" calcmode="lin" valueType="num">
                                      <p:cBhvr>
                                        <p:cTn id="22" dur="1" fill="hold"/>
                                        <p:tgtEl>
                                          <p:spTgt spid="102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tableaux comparatifs des anciens travaux</a:t>
            </a:r>
            <a:endParaRPr lang="fr-FR" dirty="0"/>
          </a:p>
        </p:txBody>
      </p:sp>
      <p:sp>
        <p:nvSpPr>
          <p:cNvPr id="3" name="Espace réservé du contenu 2"/>
          <p:cNvSpPr>
            <a:spLocks noGrp="1"/>
          </p:cNvSpPr>
          <p:nvPr>
            <p:ph idx="1"/>
          </p:nvPr>
        </p:nvSpPr>
        <p:spPr/>
        <p:txBody>
          <a:bodyPr/>
          <a:lstStyle/>
          <a:p>
            <a:endParaRPr lang="fr-FR"/>
          </a:p>
        </p:txBody>
      </p:sp>
      <p:pic>
        <p:nvPicPr>
          <p:cNvPr id="2050" name="Picture 2" descr="t2"/>
          <p:cNvPicPr>
            <a:picLocks noChangeAspect="1" noChangeArrowheads="1"/>
          </p:cNvPicPr>
          <p:nvPr/>
        </p:nvPicPr>
        <p:blipFill>
          <a:blip r:embed="rId2" cstate="print"/>
          <a:srcRect/>
          <a:stretch>
            <a:fillRect/>
          </a:stretch>
        </p:blipFill>
        <p:spPr bwMode="auto">
          <a:xfrm>
            <a:off x="1403648" y="1700808"/>
            <a:ext cx="5753100" cy="1438275"/>
          </a:xfrm>
          <a:prstGeom prst="rect">
            <a:avLst/>
          </a:prstGeom>
          <a:noFill/>
          <a:ln w="9525">
            <a:noFill/>
            <a:miter lim="800000"/>
            <a:headEnd/>
            <a:tailEnd/>
          </a:ln>
        </p:spPr>
      </p:pic>
      <p:pic>
        <p:nvPicPr>
          <p:cNvPr id="2051" name="Picture 3" descr="t3"/>
          <p:cNvPicPr>
            <a:picLocks noChangeAspect="1" noChangeArrowheads="1"/>
          </p:cNvPicPr>
          <p:nvPr/>
        </p:nvPicPr>
        <p:blipFill>
          <a:blip r:embed="rId3" cstate="print"/>
          <a:srcRect/>
          <a:stretch>
            <a:fillRect/>
          </a:stretch>
        </p:blipFill>
        <p:spPr bwMode="auto">
          <a:xfrm>
            <a:off x="1403648" y="3501008"/>
            <a:ext cx="5762625" cy="2581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to="" calcmode="lin" valueType="num">
                                      <p:cBhvr>
                                        <p:cTn id="12" dur="1" fill="hold"/>
                                        <p:tgtEl>
                                          <p:spTgt spid="2050"/>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 to="" calcmode="lin" valueType="num">
                                      <p:cBhvr>
                                        <p:cTn id="17" dur="1" fill="hold"/>
                                        <p:tgtEl>
                                          <p:spTgt spid="205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just"/>
            <a:r>
              <a:rPr lang="fr-FR" sz="1800" dirty="0" smtClean="0"/>
              <a:t>La reconnaissance de formes est une branche de (</a:t>
            </a:r>
            <a:r>
              <a:rPr lang="fr-FR" sz="1800" dirty="0" err="1" smtClean="0"/>
              <a:t>deep</a:t>
            </a:r>
            <a:r>
              <a:rPr lang="fr-FR" sz="1800" dirty="0" smtClean="0"/>
              <a:t> Learning), reconnaître une forme ou une signe c’est donner à une machine la capacité de donner un nom à cette forme à partir des informations qui lui ont été fournies auparavant </a:t>
            </a:r>
            <a:br>
              <a:rPr lang="fr-FR" sz="1800" dirty="0" smtClean="0"/>
            </a:br>
            <a:endParaRPr lang="fr-FR" sz="1800" dirty="0"/>
          </a:p>
        </p:txBody>
      </p:sp>
      <p:sp>
        <p:nvSpPr>
          <p:cNvPr id="3" name="Espace réservé du contenu 2"/>
          <p:cNvSpPr>
            <a:spLocks noGrp="1"/>
          </p:cNvSpPr>
          <p:nvPr>
            <p:ph idx="1"/>
          </p:nvPr>
        </p:nvSpPr>
        <p:spPr/>
        <p:txBody>
          <a:bodyPr/>
          <a:lstStyle/>
          <a:p>
            <a:endParaRPr lang="fr-FR"/>
          </a:p>
        </p:txBody>
      </p:sp>
      <p:pic>
        <p:nvPicPr>
          <p:cNvPr id="3074" name="Picture 2" descr="apprentissage-supervise-2-"/>
          <p:cNvPicPr>
            <a:picLocks noChangeAspect="1" noChangeArrowheads="1"/>
          </p:cNvPicPr>
          <p:nvPr/>
        </p:nvPicPr>
        <p:blipFill>
          <a:blip r:embed="rId2" cstate="print"/>
          <a:srcRect/>
          <a:stretch>
            <a:fillRect/>
          </a:stretch>
        </p:blipFill>
        <p:spPr bwMode="auto">
          <a:xfrm>
            <a:off x="395536" y="1340768"/>
            <a:ext cx="5753100" cy="3352800"/>
          </a:xfrm>
          <a:prstGeom prst="rect">
            <a:avLst/>
          </a:prstGeom>
          <a:noFill/>
          <a:ln w="9525">
            <a:noFill/>
            <a:miter lim="800000"/>
            <a:headEnd/>
            <a:tailEnd/>
          </a:ln>
        </p:spPr>
      </p:pic>
      <p:pic>
        <p:nvPicPr>
          <p:cNvPr id="3075" name="Picture 3" descr="p4"/>
          <p:cNvPicPr>
            <a:picLocks noChangeAspect="1" noChangeArrowheads="1"/>
          </p:cNvPicPr>
          <p:nvPr/>
        </p:nvPicPr>
        <p:blipFill>
          <a:blip r:embed="rId3" cstate="print"/>
          <a:srcRect/>
          <a:stretch>
            <a:fillRect/>
          </a:stretch>
        </p:blipFill>
        <p:spPr bwMode="auto">
          <a:xfrm>
            <a:off x="5364088" y="4869160"/>
            <a:ext cx="2619375" cy="1743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to="" calcmode="lin" valueType="num">
                                      <p:cBhvr>
                                        <p:cTn id="12" dur="1" fill="hold"/>
                                        <p:tgtEl>
                                          <p:spTgt spid="3074"/>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 to="" calcmode="lin" valueType="num">
                                      <p:cBhvr>
                                        <p:cTn id="17" dur="1" fill="hold"/>
                                        <p:tgtEl>
                                          <p:spTgt spid="307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just"/>
            <a:r>
              <a:rPr lang="fr-FR" sz="1800" dirty="0" smtClean="0"/>
              <a:t>Puisque on fait apprendre la machine avec des données labellisées (classe, forme…) alors on parle de l’apprentissage supervisé qui fait une partie importante de notre approche </a:t>
            </a:r>
            <a:br>
              <a:rPr lang="fr-FR" sz="1800" dirty="0" smtClean="0"/>
            </a:br>
            <a:endParaRPr lang="fr-FR" sz="1800" dirty="0"/>
          </a:p>
        </p:txBody>
      </p:sp>
      <p:sp>
        <p:nvSpPr>
          <p:cNvPr id="3" name="Espace réservé du contenu 2"/>
          <p:cNvSpPr>
            <a:spLocks noGrp="1"/>
          </p:cNvSpPr>
          <p:nvPr>
            <p:ph idx="1"/>
          </p:nvPr>
        </p:nvSpPr>
        <p:spPr/>
        <p:txBody>
          <a:bodyPr>
            <a:normAutofit/>
          </a:bodyPr>
          <a:lstStyle/>
          <a:p>
            <a:pPr>
              <a:buNone/>
            </a:pPr>
            <a:endParaRPr lang="fr-FR" dirty="0" smtClean="0"/>
          </a:p>
          <a:p>
            <a:pPr lvl="0" fontAlgn="base"/>
            <a:r>
              <a:rPr lang="fr-FR" dirty="0" smtClean="0"/>
              <a:t>PQ : </a:t>
            </a:r>
            <a:r>
              <a:rPr lang="fr-FR" b="1" dirty="0" smtClean="0"/>
              <a:t>Entraînement facile et efficace</a:t>
            </a:r>
            <a:r>
              <a:rPr lang="fr-FR" dirty="0" smtClean="0"/>
              <a:t> des différents modèles grâce à des données déjà étiquetées.</a:t>
            </a:r>
          </a:p>
          <a:p>
            <a:pPr lvl="0" fontAlgn="base"/>
            <a:r>
              <a:rPr lang="fr-FR" dirty="0" smtClean="0"/>
              <a:t>Les labels permettent de valider le modèle en le testant sur des données étiquetées et en </a:t>
            </a:r>
            <a:r>
              <a:rPr lang="fr-FR" b="1" dirty="0" smtClean="0"/>
              <a:t>comparant les résultats prédits et les sorties réelles</a:t>
            </a:r>
            <a:r>
              <a:rPr lang="fr-FR" dirty="0" smtClean="0"/>
              <a:t>.</a:t>
            </a:r>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to="" calcmode="lin" valueType="num">
                                      <p:cBhvr>
                                        <p:cTn id="12" dur="1" fill="hold"/>
                                        <p:tgtEl>
                                          <p:spTgt spid="3">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to="" calcmode="lin" valueType="num">
                                      <p:cBhvr>
                                        <p:cTn id="17" dur="1" fill="hold"/>
                                        <p:tgtEl>
                                          <p:spTgt spid="3">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l" fontAlgn="base"/>
            <a:r>
              <a:rPr lang="fr-FR" sz="2000" dirty="0" smtClean="0"/>
              <a:t>Pour les raisons déjà dit auparavant on ‘a choisi d’élaborer notre première application avec les notions des réseaux de neurone </a:t>
            </a:r>
            <a:r>
              <a:rPr lang="fr-FR" sz="2000" dirty="0" err="1" smtClean="0"/>
              <a:t>convolotifs</a:t>
            </a:r>
            <a:r>
              <a:rPr lang="fr-FR" sz="2000" dirty="0" smtClean="0"/>
              <a:t> CNN en expliquant ces différents étapes </a:t>
            </a:r>
            <a:br>
              <a:rPr lang="fr-FR" sz="2000" dirty="0" smtClean="0"/>
            </a:br>
            <a:r>
              <a:rPr lang="fr-FR" sz="2000" dirty="0" smtClean="0"/>
              <a:t>Archi </a:t>
            </a:r>
            <a:r>
              <a:rPr lang="fr-FR" sz="2000" dirty="0" err="1" smtClean="0"/>
              <a:t>cnn</a:t>
            </a:r>
            <a:r>
              <a:rPr lang="fr-FR" sz="2000" dirty="0" smtClean="0"/>
              <a:t> </a:t>
            </a:r>
            <a:br>
              <a:rPr lang="fr-FR" sz="2000" dirty="0" smtClean="0"/>
            </a:br>
            <a:endParaRPr lang="fr-FR" sz="2000" dirty="0"/>
          </a:p>
        </p:txBody>
      </p:sp>
      <p:sp>
        <p:nvSpPr>
          <p:cNvPr id="3" name="Espace réservé du contenu 2"/>
          <p:cNvSpPr>
            <a:spLocks noGrp="1"/>
          </p:cNvSpPr>
          <p:nvPr>
            <p:ph idx="1"/>
          </p:nvPr>
        </p:nvSpPr>
        <p:spPr>
          <a:xfrm>
            <a:off x="395536" y="1556792"/>
            <a:ext cx="8229600" cy="4525963"/>
          </a:xfrm>
        </p:spPr>
        <p:txBody>
          <a:bodyPr/>
          <a:lstStyle/>
          <a:p>
            <a:endParaRPr lang="fr-FR" dirty="0"/>
          </a:p>
        </p:txBody>
      </p:sp>
      <p:pic>
        <p:nvPicPr>
          <p:cNvPr id="4098" name="Picture 2" descr="p5"/>
          <p:cNvPicPr>
            <a:picLocks noChangeAspect="1" noChangeArrowheads="1"/>
          </p:cNvPicPr>
          <p:nvPr/>
        </p:nvPicPr>
        <p:blipFill>
          <a:blip r:embed="rId2" cstate="print"/>
          <a:srcRect/>
          <a:stretch>
            <a:fillRect/>
          </a:stretch>
        </p:blipFill>
        <p:spPr bwMode="auto">
          <a:xfrm>
            <a:off x="2627784" y="2204864"/>
            <a:ext cx="5073005" cy="237626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to="" calcmode="lin" valueType="num">
                                      <p:cBhvr>
                                        <p:cTn id="12" dur="1" fill="hold"/>
                                        <p:tgtEl>
                                          <p:spTgt spid="409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romenade">
  <a:themeElements>
    <a:clrScheme name="Promenad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Promenade">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Promenade">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21</TotalTime>
  <Words>631</Words>
  <Application>Microsoft Office PowerPoint</Application>
  <PresentationFormat>Affichage à l'écran (4:3)</PresentationFormat>
  <Paragraphs>67</Paragraphs>
  <Slides>22</Slides>
  <Notes>0</Notes>
  <HiddenSlides>0</HiddenSlides>
  <MMClips>0</MMClips>
  <ScaleCrop>false</ScaleCrop>
  <HeadingPairs>
    <vt:vector size="4" baseType="variant">
      <vt:variant>
        <vt:lpstr>Thème</vt:lpstr>
      </vt:variant>
      <vt:variant>
        <vt:i4>1</vt:i4>
      </vt:variant>
      <vt:variant>
        <vt:lpstr>Titres des diapositives</vt:lpstr>
      </vt:variant>
      <vt:variant>
        <vt:i4>22</vt:i4>
      </vt:variant>
    </vt:vector>
  </HeadingPairs>
  <TitlesOfParts>
    <vt:vector size="23" baseType="lpstr">
      <vt:lpstr>Promenade</vt:lpstr>
      <vt:lpstr>Mémoire de DIPLÔME DE LICENCE EN SCIENCES DE L’INFORMATIQUE - LMD:   Conception Reconnaissance et interprétation automatique des signes par CNN/MEDIAPIPE-HOLISTC..</vt:lpstr>
      <vt:lpstr>Plan</vt:lpstr>
      <vt:lpstr>Introduction générale: </vt:lpstr>
      <vt:lpstr>La vision par ordinateur et l’un des parties les plus importantes de l’intelligence artificielle en particulier « machin learninig » et « deep learning », elle permet de voir, interpréter et d’interagir avec le monde physique en convertissant des données visuelles en information numérique </vt:lpstr>
      <vt:lpstr>Généralement les données extractées sont utilisées pour entrainer des modèles par le biais de réseau neuronaux, et constituer des modèles d’IA. Ces modèles sont utilisés pour voir et comprendre l’environnement comme les radars d’imagerie, plaques d’immatriculation ainsi la langue des signe le thème de notre mémoire de projet fin d’étude</vt:lpstr>
      <vt:lpstr>tableaux comparatifs des anciens travaux</vt:lpstr>
      <vt:lpstr>La reconnaissance de formes est une branche de (deep Learning), reconnaître une forme ou une signe c’est donner à une machine la capacité de donner un nom à cette forme à partir des informations qui lui ont été fournies auparavant  </vt:lpstr>
      <vt:lpstr>Puisque on fait apprendre la machine avec des données labellisées (classe, forme…) alors on parle de l’apprentissage supervisé qui fait une partie importante de notre approche  </vt:lpstr>
      <vt:lpstr>Pour les raisons déjà dit auparavant on ‘a choisi d’élaborer notre première application avec les notions des réseaux de neurone convolotifs CNN en expliquant ces différents étapes  Archi cnn  </vt:lpstr>
      <vt:lpstr>Couche de convolution</vt:lpstr>
      <vt:lpstr>couches polling </vt:lpstr>
      <vt:lpstr>Couches Flatten </vt:lpstr>
      <vt:lpstr>Fonction d’activation </vt:lpstr>
      <vt:lpstr>couche entièrement connectée (dense) </vt:lpstr>
      <vt:lpstr>Création de base de données et Segmentation Collection de base de données en utilisant la mode segmentation (HSV) </vt:lpstr>
      <vt:lpstr>Collection de base de données en utilisant la mode segmentation (GRAY) </vt:lpstr>
      <vt:lpstr>Collection de base de données en utilisant la mode segmentation (RGB) </vt:lpstr>
      <vt:lpstr>media-pipe holistique : </vt:lpstr>
      <vt:lpstr>Cette figure résulte la détection du corps humain par le pipeline Media-pipe holistique. </vt:lpstr>
      <vt:lpstr>Lien pour tester  Les couches de pipeline Mediapipe holistique </vt:lpstr>
      <vt:lpstr>Aperçue de détection en temps réel avec model Mediapipe holistique </vt:lpstr>
      <vt:lpstr>CONCLUSION Générale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Mémoire de DIPLÔME DE LICENCE EN SCIENCES DE L’INFORMATIQUE - LMD:  Conception Reconnaissance et interprétation automatique des signes par CNN/MEDIAPIPE-HOLISTC..</dc:title>
  <cp:lastModifiedBy>pc</cp:lastModifiedBy>
  <cp:revision>4</cp:revision>
  <dcterms:modified xsi:type="dcterms:W3CDTF">2022-06-08T07:57:17Z</dcterms:modified>
</cp:coreProperties>
</file>